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Lato" panose="020B0604020202020204" charset="0"/>
      <p:regular r:id="rId34"/>
      <p:bold r:id="rId35"/>
      <p:italic r:id="rId36"/>
      <p:boldItalic r:id="rId37"/>
    </p:embeddedFont>
    <p:embeddedFont>
      <p:font typeface="Montserrat" panose="020B0604020202020204" charset="0"/>
      <p:regular r:id="rId38"/>
      <p:bold r:id="rId39"/>
      <p:italic r:id="rId40"/>
      <p:bold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706"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cf76e3b1fd_0_7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cf76e3b1fd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cf76e3b1fd_0_7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cf76e3b1fd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cf76e3b1fd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cf76e3b1fd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f76e3b1fd_0_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f76e3b1fd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cf76e3b1fd_0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cf76e3b1fd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f76e3b1fd_0_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f76e3b1fd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cf76e3b1fd_0_9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cf76e3b1fd_0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cf76e3b1fd_0_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cf76e3b1fd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cd13db246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cd13db246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cd13db246b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cd13db246b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cd13db246b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cd13db246b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cd13db246b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cd13db246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cd143c4ed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cd143c4e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cd143c4ed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cd143c4ed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f87997393_0_1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cd13db246b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cd13db246b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cd13db246b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cd13db246b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cd13db246b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cd13db246b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cd13db246b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cd13db246b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cd13db246b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cd13db246b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d09b895a3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d09b895a3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cf76e3b1fd_0_9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cf76e3b1fd_0_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f87997393_0_1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cf76e3b1fd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cf76e3b1fd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f76e3b1fd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cf76e3b1f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f87997393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421475" y="1268900"/>
            <a:ext cx="5017500" cy="233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700" b="1" dirty="0"/>
              <a:t>SP-IMLA</a:t>
            </a:r>
            <a:endParaRPr sz="2700" b="1" dirty="0"/>
          </a:p>
          <a:p>
            <a:pPr marL="0" lvl="0" indent="0" algn="ctr" rtl="0">
              <a:spcBef>
                <a:spcPts val="0"/>
              </a:spcBef>
              <a:spcAft>
                <a:spcPts val="0"/>
              </a:spcAft>
              <a:buNone/>
            </a:pPr>
            <a:r>
              <a:rPr lang="en-GB" sz="2700" dirty="0"/>
              <a:t>STROKE PREDICTION USING AN INTEGRATED MACHINE LEARNING APPROACH</a:t>
            </a:r>
            <a:endParaRPr sz="2700" dirty="0"/>
          </a:p>
        </p:txBody>
      </p:sp>
      <p:sp>
        <p:nvSpPr>
          <p:cNvPr id="229" name="Google Shape;229;p17"/>
          <p:cNvSpPr txBox="1"/>
          <p:nvPr/>
        </p:nvSpPr>
        <p:spPr>
          <a:xfrm>
            <a:off x="5780975" y="4049600"/>
            <a:ext cx="2994600" cy="415468"/>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lt1"/>
              </a:buClr>
              <a:buSzPts val="1500"/>
              <a:buFont typeface="Lato"/>
              <a:buChar char="-"/>
            </a:pPr>
            <a:r>
              <a:rPr lang="en-GB" sz="1500" dirty="0">
                <a:solidFill>
                  <a:schemeClr val="lt1"/>
                </a:solidFill>
                <a:latin typeface="Lato"/>
                <a:ea typeface="Lato"/>
                <a:cs typeface="Lato"/>
                <a:sym typeface="Lato"/>
              </a:rPr>
              <a:t>MRITUNJAY MEHTA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26"/>
          <p:cNvPicPr preferRelativeResize="0"/>
          <p:nvPr/>
        </p:nvPicPr>
        <p:blipFill rotWithShape="1">
          <a:blip r:embed="rId3">
            <a:alphaModFix/>
          </a:blip>
          <a:srcRect l="4931" r="4922"/>
          <a:stretch/>
        </p:blipFill>
        <p:spPr>
          <a:xfrm>
            <a:off x="4572000" y="472775"/>
            <a:ext cx="4140401" cy="2994590"/>
          </a:xfrm>
          <a:prstGeom prst="rect">
            <a:avLst/>
          </a:prstGeom>
          <a:noFill/>
          <a:ln>
            <a:noFill/>
          </a:ln>
        </p:spPr>
      </p:pic>
      <p:sp>
        <p:nvSpPr>
          <p:cNvPr id="370" name="Google Shape;370;p26"/>
          <p:cNvSpPr txBox="1">
            <a:spLocks noGrp="1"/>
          </p:cNvSpPr>
          <p:nvPr>
            <p:ph type="subTitle" idx="4294967295"/>
          </p:nvPr>
        </p:nvSpPr>
        <p:spPr>
          <a:xfrm>
            <a:off x="1297500" y="472775"/>
            <a:ext cx="3511200" cy="320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500"/>
              <a:t>Observations based on….</a:t>
            </a:r>
            <a:endParaRPr sz="1500"/>
          </a:p>
        </p:txBody>
      </p:sp>
      <p:sp>
        <p:nvSpPr>
          <p:cNvPr id="371" name="Google Shape;371;p26"/>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Hypertension</a:t>
            </a:r>
            <a:endParaRPr/>
          </a:p>
        </p:txBody>
      </p:sp>
      <p:grpSp>
        <p:nvGrpSpPr>
          <p:cNvPr id="372" name="Google Shape;372;p26"/>
          <p:cNvGrpSpPr/>
          <p:nvPr/>
        </p:nvGrpSpPr>
        <p:grpSpPr>
          <a:xfrm>
            <a:off x="818675" y="3071800"/>
            <a:ext cx="1018200" cy="1018200"/>
            <a:chOff x="1359550" y="3154500"/>
            <a:chExt cx="1018200" cy="1018200"/>
          </a:xfrm>
        </p:grpSpPr>
        <p:sp>
          <p:nvSpPr>
            <p:cNvPr id="373" name="Google Shape;373;p26"/>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a:off x="1409800" y="3204750"/>
              <a:ext cx="917700" cy="917700"/>
            </a:xfrm>
            <a:prstGeom prst="pie">
              <a:avLst>
                <a:gd name="adj1" fmla="val 17592320"/>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26"/>
          <p:cNvSpPr txBox="1"/>
          <p:nvPr/>
        </p:nvSpPr>
        <p:spPr>
          <a:xfrm>
            <a:off x="797075" y="4277815"/>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0</a:t>
            </a:r>
            <a:endParaRPr sz="1200">
              <a:solidFill>
                <a:schemeClr val="lt1"/>
              </a:solidFill>
              <a:latin typeface="Lato"/>
              <a:ea typeface="Lato"/>
              <a:cs typeface="Lato"/>
              <a:sym typeface="Lato"/>
            </a:endParaRPr>
          </a:p>
        </p:txBody>
      </p:sp>
      <p:sp>
        <p:nvSpPr>
          <p:cNvPr id="378" name="Google Shape;378;p26"/>
          <p:cNvSpPr txBox="1"/>
          <p:nvPr/>
        </p:nvSpPr>
        <p:spPr>
          <a:xfrm>
            <a:off x="997950" y="3425325"/>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96.62%</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79" name="Google Shape;379;p26"/>
          <p:cNvSpPr/>
          <p:nvPr/>
        </p:nvSpPr>
        <p:spPr>
          <a:xfrm>
            <a:off x="817050" y="1865775"/>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6"/>
          <p:cNvSpPr/>
          <p:nvPr/>
        </p:nvSpPr>
        <p:spPr>
          <a:xfrm>
            <a:off x="867300" y="1916025"/>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6"/>
          <p:cNvSpPr/>
          <p:nvPr/>
        </p:nvSpPr>
        <p:spPr>
          <a:xfrm>
            <a:off x="867300" y="1916025"/>
            <a:ext cx="917700" cy="917700"/>
          </a:xfrm>
          <a:prstGeom prst="pie">
            <a:avLst>
              <a:gd name="adj1" fmla="val 15035117"/>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6"/>
          <p:cNvSpPr/>
          <p:nvPr/>
        </p:nvSpPr>
        <p:spPr>
          <a:xfrm>
            <a:off x="998100" y="2046825"/>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txBox="1"/>
          <p:nvPr/>
        </p:nvSpPr>
        <p:spPr>
          <a:xfrm>
            <a:off x="998100" y="2219300"/>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3.37%</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84" name="Google Shape;384;p26"/>
          <p:cNvSpPr/>
          <p:nvPr/>
        </p:nvSpPr>
        <p:spPr>
          <a:xfrm>
            <a:off x="2126101" y="1865775"/>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a:off x="2176351" y="1916025"/>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a:off x="2176351" y="1916025"/>
            <a:ext cx="917700" cy="917700"/>
          </a:xfrm>
          <a:prstGeom prst="pie">
            <a:avLst>
              <a:gd name="adj1" fmla="val 12938576"/>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2307151" y="2046825"/>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txBox="1"/>
          <p:nvPr/>
        </p:nvSpPr>
        <p:spPr>
          <a:xfrm>
            <a:off x="2369575" y="2219300"/>
            <a:ext cx="656100" cy="27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lt1"/>
                </a:solidFill>
                <a:latin typeface="Lato"/>
                <a:ea typeface="Lato"/>
                <a:cs typeface="Lato"/>
                <a:sym typeface="Lato"/>
              </a:rPr>
              <a:t>16.66%</a:t>
            </a:r>
            <a:endParaRPr b="1">
              <a:solidFill>
                <a:schemeClr val="lt1"/>
              </a:solidFill>
              <a:latin typeface="Lato"/>
              <a:ea typeface="Lato"/>
              <a:cs typeface="Lato"/>
              <a:sym typeface="Lato"/>
            </a:endParaRPr>
          </a:p>
        </p:txBody>
      </p:sp>
      <p:sp>
        <p:nvSpPr>
          <p:cNvPr id="389" name="Google Shape;389;p26"/>
          <p:cNvSpPr/>
          <p:nvPr/>
        </p:nvSpPr>
        <p:spPr>
          <a:xfrm>
            <a:off x="2126859" y="30718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6"/>
          <p:cNvSpPr/>
          <p:nvPr/>
        </p:nvSpPr>
        <p:spPr>
          <a:xfrm>
            <a:off x="2177109" y="31220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6"/>
          <p:cNvSpPr/>
          <p:nvPr/>
        </p:nvSpPr>
        <p:spPr>
          <a:xfrm>
            <a:off x="2177109" y="3122050"/>
            <a:ext cx="917700" cy="917700"/>
          </a:xfrm>
          <a:prstGeom prst="pie">
            <a:avLst>
              <a:gd name="adj1" fmla="val 19619061"/>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a:off x="2307909" y="32528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6"/>
          <p:cNvSpPr txBox="1"/>
          <p:nvPr/>
        </p:nvSpPr>
        <p:spPr>
          <a:xfrm>
            <a:off x="2104500" y="4328065"/>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1</a:t>
            </a:r>
            <a:endParaRPr sz="1200">
              <a:solidFill>
                <a:schemeClr val="lt1"/>
              </a:solidFill>
              <a:latin typeface="Lato"/>
              <a:ea typeface="Lato"/>
              <a:cs typeface="Lato"/>
              <a:sym typeface="Lato"/>
            </a:endParaRPr>
          </a:p>
        </p:txBody>
      </p:sp>
      <p:sp>
        <p:nvSpPr>
          <p:cNvPr id="394" name="Google Shape;394;p26"/>
          <p:cNvSpPr txBox="1"/>
          <p:nvPr/>
        </p:nvSpPr>
        <p:spPr>
          <a:xfrm>
            <a:off x="2307050" y="3425325"/>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83.33%</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95" name="Google Shape;395;p26"/>
          <p:cNvSpPr txBox="1">
            <a:spLocks noGrp="1"/>
          </p:cNvSpPr>
          <p:nvPr>
            <p:ph type="subTitle" idx="4294967295"/>
          </p:nvPr>
        </p:nvSpPr>
        <p:spPr>
          <a:xfrm>
            <a:off x="3420150" y="2149175"/>
            <a:ext cx="1364400" cy="32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1</a:t>
            </a:r>
            <a:endParaRPr sz="1200"/>
          </a:p>
        </p:txBody>
      </p:sp>
      <p:sp>
        <p:nvSpPr>
          <p:cNvPr id="396" name="Google Shape;396;p26"/>
          <p:cNvSpPr txBox="1">
            <a:spLocks noGrp="1"/>
          </p:cNvSpPr>
          <p:nvPr>
            <p:ph type="subTitle" idx="4294967295"/>
          </p:nvPr>
        </p:nvSpPr>
        <p:spPr>
          <a:xfrm>
            <a:off x="3435025" y="3400275"/>
            <a:ext cx="1364400" cy="32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0</a:t>
            </a:r>
            <a:endParaRPr sz="1200"/>
          </a:p>
        </p:txBody>
      </p:sp>
      <p:sp>
        <p:nvSpPr>
          <p:cNvPr id="397" name="Google Shape;397;p26"/>
          <p:cNvSpPr txBox="1">
            <a:spLocks noGrp="1"/>
          </p:cNvSpPr>
          <p:nvPr>
            <p:ph type="subTitle" idx="4294967295"/>
          </p:nvPr>
        </p:nvSpPr>
        <p:spPr>
          <a:xfrm>
            <a:off x="4572000" y="3769300"/>
            <a:ext cx="3821700" cy="917700"/>
          </a:xfrm>
          <a:prstGeom prst="rect">
            <a:avLst/>
          </a:prstGeom>
        </p:spPr>
        <p:txBody>
          <a:bodyPr spcFirstLastPara="1" wrap="square" lIns="91425" tIns="91425" rIns="91425" bIns="91425" anchor="ctr" anchorCtr="0">
            <a:noAutofit/>
          </a:bodyPr>
          <a:lstStyle/>
          <a:p>
            <a:pPr marL="457200" lvl="0" indent="-323850" algn="l" rtl="0">
              <a:lnSpc>
                <a:spcPct val="100000"/>
              </a:lnSpc>
              <a:spcBef>
                <a:spcPts val="0"/>
              </a:spcBef>
              <a:spcAft>
                <a:spcPts val="0"/>
              </a:spcAft>
              <a:buSzPts val="1500"/>
              <a:buChar char="●"/>
            </a:pPr>
            <a:r>
              <a:rPr lang="en-GB" sz="1500"/>
              <a:t>People having hypertension are more prone to strokes.</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27"/>
          <p:cNvPicPr preferRelativeResize="0"/>
          <p:nvPr/>
        </p:nvPicPr>
        <p:blipFill rotWithShape="1">
          <a:blip r:embed="rId3">
            <a:alphaModFix/>
          </a:blip>
          <a:srcRect l="3201" r="3191"/>
          <a:stretch/>
        </p:blipFill>
        <p:spPr>
          <a:xfrm>
            <a:off x="4572000" y="472775"/>
            <a:ext cx="4140400" cy="2994590"/>
          </a:xfrm>
          <a:prstGeom prst="rect">
            <a:avLst/>
          </a:prstGeom>
          <a:noFill/>
          <a:ln>
            <a:noFill/>
          </a:ln>
        </p:spPr>
      </p:pic>
      <p:sp>
        <p:nvSpPr>
          <p:cNvPr id="403" name="Google Shape;403;p27"/>
          <p:cNvSpPr txBox="1">
            <a:spLocks noGrp="1"/>
          </p:cNvSpPr>
          <p:nvPr>
            <p:ph type="subTitle" idx="4294967295"/>
          </p:nvPr>
        </p:nvSpPr>
        <p:spPr>
          <a:xfrm>
            <a:off x="1297500" y="472775"/>
            <a:ext cx="3511200" cy="320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500"/>
              <a:t>Observations based on….</a:t>
            </a:r>
            <a:endParaRPr sz="1500"/>
          </a:p>
        </p:txBody>
      </p:sp>
      <p:sp>
        <p:nvSpPr>
          <p:cNvPr id="404" name="Google Shape;404;p27"/>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Heart Disease</a:t>
            </a:r>
            <a:endParaRPr/>
          </a:p>
        </p:txBody>
      </p:sp>
      <p:grpSp>
        <p:nvGrpSpPr>
          <p:cNvPr id="405" name="Google Shape;405;p27"/>
          <p:cNvGrpSpPr/>
          <p:nvPr/>
        </p:nvGrpSpPr>
        <p:grpSpPr>
          <a:xfrm>
            <a:off x="818675" y="3071800"/>
            <a:ext cx="1018200" cy="1018200"/>
            <a:chOff x="1359550" y="3154500"/>
            <a:chExt cx="1018200" cy="1018200"/>
          </a:xfrm>
        </p:grpSpPr>
        <p:sp>
          <p:nvSpPr>
            <p:cNvPr id="406" name="Google Shape;406;p27"/>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1409800" y="3204750"/>
              <a:ext cx="917700" cy="917700"/>
            </a:xfrm>
            <a:prstGeom prst="pie">
              <a:avLst>
                <a:gd name="adj1" fmla="val 17562861"/>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27"/>
          <p:cNvSpPr txBox="1"/>
          <p:nvPr/>
        </p:nvSpPr>
        <p:spPr>
          <a:xfrm>
            <a:off x="797075" y="4277815"/>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0</a:t>
            </a:r>
            <a:endParaRPr sz="1200">
              <a:solidFill>
                <a:schemeClr val="lt1"/>
              </a:solidFill>
              <a:latin typeface="Lato"/>
              <a:ea typeface="Lato"/>
              <a:cs typeface="Lato"/>
              <a:sym typeface="Lato"/>
            </a:endParaRPr>
          </a:p>
        </p:txBody>
      </p:sp>
      <p:sp>
        <p:nvSpPr>
          <p:cNvPr id="411" name="Google Shape;411;p27"/>
          <p:cNvSpPr txBox="1"/>
          <p:nvPr/>
        </p:nvSpPr>
        <p:spPr>
          <a:xfrm>
            <a:off x="997950" y="3425325"/>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96.35%</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12" name="Google Shape;412;p27"/>
          <p:cNvSpPr/>
          <p:nvPr/>
        </p:nvSpPr>
        <p:spPr>
          <a:xfrm>
            <a:off x="817050" y="1865775"/>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867300" y="1916025"/>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867300" y="1916025"/>
            <a:ext cx="917700" cy="917700"/>
          </a:xfrm>
          <a:prstGeom prst="pie">
            <a:avLst>
              <a:gd name="adj1" fmla="val 14894221"/>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998100" y="2046825"/>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txBox="1"/>
          <p:nvPr/>
        </p:nvSpPr>
        <p:spPr>
          <a:xfrm>
            <a:off x="998100" y="2219300"/>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3.64%</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17" name="Google Shape;417;p27"/>
          <p:cNvSpPr/>
          <p:nvPr/>
        </p:nvSpPr>
        <p:spPr>
          <a:xfrm>
            <a:off x="2126101" y="1865775"/>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2176351" y="1916025"/>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7"/>
          <p:cNvSpPr/>
          <p:nvPr/>
        </p:nvSpPr>
        <p:spPr>
          <a:xfrm>
            <a:off x="2168850" y="1916023"/>
            <a:ext cx="917700" cy="824100"/>
          </a:xfrm>
          <a:prstGeom prst="pie">
            <a:avLst>
              <a:gd name="adj1" fmla="val 9848818"/>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7"/>
          <p:cNvSpPr/>
          <p:nvPr/>
        </p:nvSpPr>
        <p:spPr>
          <a:xfrm>
            <a:off x="2307151" y="2046825"/>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7"/>
          <p:cNvSpPr txBox="1"/>
          <p:nvPr/>
        </p:nvSpPr>
        <p:spPr>
          <a:xfrm>
            <a:off x="2307775" y="2219300"/>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28.57%</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22" name="Google Shape;422;p27"/>
          <p:cNvSpPr/>
          <p:nvPr/>
        </p:nvSpPr>
        <p:spPr>
          <a:xfrm>
            <a:off x="2126859" y="30718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7"/>
          <p:cNvSpPr/>
          <p:nvPr/>
        </p:nvSpPr>
        <p:spPr>
          <a:xfrm>
            <a:off x="2177109" y="31220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a:off x="2177109" y="3122050"/>
            <a:ext cx="917700" cy="917700"/>
          </a:xfrm>
          <a:prstGeom prst="pie">
            <a:avLst>
              <a:gd name="adj1" fmla="val 1038438"/>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a:off x="2307909" y="32528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txBox="1"/>
          <p:nvPr/>
        </p:nvSpPr>
        <p:spPr>
          <a:xfrm>
            <a:off x="2104500" y="4328065"/>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1</a:t>
            </a:r>
            <a:endParaRPr sz="1200">
              <a:solidFill>
                <a:schemeClr val="lt1"/>
              </a:solidFill>
              <a:latin typeface="Lato"/>
              <a:ea typeface="Lato"/>
              <a:cs typeface="Lato"/>
              <a:sym typeface="Lato"/>
            </a:endParaRPr>
          </a:p>
        </p:txBody>
      </p:sp>
      <p:sp>
        <p:nvSpPr>
          <p:cNvPr id="427" name="Google Shape;427;p27"/>
          <p:cNvSpPr txBox="1"/>
          <p:nvPr/>
        </p:nvSpPr>
        <p:spPr>
          <a:xfrm>
            <a:off x="2307050" y="3425325"/>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71.42%</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28" name="Google Shape;428;p27"/>
          <p:cNvSpPr txBox="1">
            <a:spLocks noGrp="1"/>
          </p:cNvSpPr>
          <p:nvPr>
            <p:ph type="subTitle" idx="4294967295"/>
          </p:nvPr>
        </p:nvSpPr>
        <p:spPr>
          <a:xfrm>
            <a:off x="3420150" y="2149175"/>
            <a:ext cx="1364400" cy="32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1</a:t>
            </a:r>
            <a:endParaRPr sz="1200"/>
          </a:p>
        </p:txBody>
      </p:sp>
      <p:sp>
        <p:nvSpPr>
          <p:cNvPr id="429" name="Google Shape;429;p27"/>
          <p:cNvSpPr txBox="1">
            <a:spLocks noGrp="1"/>
          </p:cNvSpPr>
          <p:nvPr>
            <p:ph type="subTitle" idx="4294967295"/>
          </p:nvPr>
        </p:nvSpPr>
        <p:spPr>
          <a:xfrm>
            <a:off x="3435025" y="3400275"/>
            <a:ext cx="1364400" cy="32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0</a:t>
            </a:r>
            <a:endParaRPr sz="1200"/>
          </a:p>
        </p:txBody>
      </p:sp>
      <p:sp>
        <p:nvSpPr>
          <p:cNvPr id="430" name="Google Shape;430;p27"/>
          <p:cNvSpPr txBox="1">
            <a:spLocks noGrp="1"/>
          </p:cNvSpPr>
          <p:nvPr>
            <p:ph type="subTitle" idx="4294967295"/>
          </p:nvPr>
        </p:nvSpPr>
        <p:spPr>
          <a:xfrm>
            <a:off x="4572000" y="3769300"/>
            <a:ext cx="3511200" cy="917700"/>
          </a:xfrm>
          <a:prstGeom prst="rect">
            <a:avLst/>
          </a:prstGeom>
        </p:spPr>
        <p:txBody>
          <a:bodyPr spcFirstLastPara="1" wrap="square" lIns="91425" tIns="91425" rIns="91425" bIns="91425" anchor="ctr" anchorCtr="0">
            <a:noAutofit/>
          </a:bodyPr>
          <a:lstStyle/>
          <a:p>
            <a:pPr marL="457200" lvl="0" indent="-323850" algn="l" rtl="0">
              <a:lnSpc>
                <a:spcPct val="100000"/>
              </a:lnSpc>
              <a:spcBef>
                <a:spcPts val="0"/>
              </a:spcBef>
              <a:spcAft>
                <a:spcPts val="0"/>
              </a:spcAft>
              <a:buSzPts val="1500"/>
              <a:buChar char="●"/>
            </a:pPr>
            <a:r>
              <a:rPr lang="en-GB" sz="1500"/>
              <a:t>People having heart disease are are very much likely to develop stroke attacks.</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28"/>
          <p:cNvPicPr preferRelativeResize="0"/>
          <p:nvPr/>
        </p:nvPicPr>
        <p:blipFill rotWithShape="1">
          <a:blip r:embed="rId3">
            <a:alphaModFix/>
          </a:blip>
          <a:srcRect l="4421" r="4421"/>
          <a:stretch/>
        </p:blipFill>
        <p:spPr>
          <a:xfrm>
            <a:off x="4572000" y="472775"/>
            <a:ext cx="4140399" cy="2994591"/>
          </a:xfrm>
          <a:prstGeom prst="rect">
            <a:avLst/>
          </a:prstGeom>
          <a:noFill/>
          <a:ln>
            <a:noFill/>
          </a:ln>
        </p:spPr>
      </p:pic>
      <p:sp>
        <p:nvSpPr>
          <p:cNvPr id="436" name="Google Shape;436;p28"/>
          <p:cNvSpPr txBox="1">
            <a:spLocks noGrp="1"/>
          </p:cNvSpPr>
          <p:nvPr>
            <p:ph type="subTitle" idx="4294967295"/>
          </p:nvPr>
        </p:nvSpPr>
        <p:spPr>
          <a:xfrm>
            <a:off x="1297500" y="472775"/>
            <a:ext cx="3511200" cy="320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500"/>
              <a:t>Observations based on….</a:t>
            </a:r>
            <a:endParaRPr sz="1500"/>
          </a:p>
        </p:txBody>
      </p:sp>
      <p:sp>
        <p:nvSpPr>
          <p:cNvPr id="437" name="Google Shape;437;p28"/>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Ever Married</a:t>
            </a:r>
            <a:endParaRPr/>
          </a:p>
        </p:txBody>
      </p:sp>
      <p:grpSp>
        <p:nvGrpSpPr>
          <p:cNvPr id="438" name="Google Shape;438;p28"/>
          <p:cNvGrpSpPr/>
          <p:nvPr/>
        </p:nvGrpSpPr>
        <p:grpSpPr>
          <a:xfrm>
            <a:off x="818675" y="3071800"/>
            <a:ext cx="1018200" cy="1018200"/>
            <a:chOff x="1359550" y="3154500"/>
            <a:chExt cx="1018200" cy="1018200"/>
          </a:xfrm>
        </p:grpSpPr>
        <p:sp>
          <p:nvSpPr>
            <p:cNvPr id="439" name="Google Shape;439;p28"/>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1409800" y="3204750"/>
              <a:ext cx="917700" cy="917700"/>
            </a:xfrm>
            <a:prstGeom prst="pie">
              <a:avLst>
                <a:gd name="adj1" fmla="val 18864952"/>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28"/>
          <p:cNvSpPr txBox="1"/>
          <p:nvPr/>
        </p:nvSpPr>
        <p:spPr>
          <a:xfrm>
            <a:off x="797075" y="4328065"/>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Yes</a:t>
            </a:r>
            <a:endParaRPr sz="1200">
              <a:solidFill>
                <a:schemeClr val="lt1"/>
              </a:solidFill>
              <a:latin typeface="Lato"/>
              <a:ea typeface="Lato"/>
              <a:cs typeface="Lato"/>
              <a:sym typeface="Lato"/>
            </a:endParaRPr>
          </a:p>
        </p:txBody>
      </p:sp>
      <p:sp>
        <p:nvSpPr>
          <p:cNvPr id="444" name="Google Shape;444;p28"/>
          <p:cNvSpPr txBox="1"/>
          <p:nvPr/>
        </p:nvSpPr>
        <p:spPr>
          <a:xfrm>
            <a:off x="997950" y="3425325"/>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90.43%</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45" name="Google Shape;445;p28"/>
          <p:cNvSpPr/>
          <p:nvPr/>
        </p:nvSpPr>
        <p:spPr>
          <a:xfrm>
            <a:off x="817050" y="1865775"/>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867300" y="1916025"/>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867300" y="1916025"/>
            <a:ext cx="917700" cy="917700"/>
          </a:xfrm>
          <a:prstGeom prst="pie">
            <a:avLst>
              <a:gd name="adj1" fmla="val 13760005"/>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998100" y="2046825"/>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txBox="1"/>
          <p:nvPr/>
        </p:nvSpPr>
        <p:spPr>
          <a:xfrm>
            <a:off x="998100" y="2219300"/>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9.56%</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50" name="Google Shape;450;p28"/>
          <p:cNvSpPr/>
          <p:nvPr/>
        </p:nvSpPr>
        <p:spPr>
          <a:xfrm>
            <a:off x="2126101" y="1865775"/>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2176351" y="1916025"/>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2176351" y="1916025"/>
            <a:ext cx="917700" cy="917700"/>
          </a:xfrm>
          <a:prstGeom prst="pie">
            <a:avLst>
              <a:gd name="adj1" fmla="val 15567514"/>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2307151" y="2046825"/>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txBox="1"/>
          <p:nvPr/>
        </p:nvSpPr>
        <p:spPr>
          <a:xfrm>
            <a:off x="2369577" y="2219300"/>
            <a:ext cx="594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0.82%</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55" name="Google Shape;455;p28"/>
          <p:cNvSpPr/>
          <p:nvPr/>
        </p:nvSpPr>
        <p:spPr>
          <a:xfrm>
            <a:off x="2126859" y="30718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2177109" y="31220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2177109" y="3122050"/>
            <a:ext cx="917700" cy="917700"/>
          </a:xfrm>
          <a:prstGeom prst="pie">
            <a:avLst>
              <a:gd name="adj1" fmla="val 16860698"/>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2307909" y="32528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txBox="1"/>
          <p:nvPr/>
        </p:nvSpPr>
        <p:spPr>
          <a:xfrm>
            <a:off x="2104500" y="4328065"/>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No</a:t>
            </a:r>
            <a:endParaRPr sz="1200">
              <a:solidFill>
                <a:schemeClr val="lt1"/>
              </a:solidFill>
              <a:latin typeface="Lato"/>
              <a:ea typeface="Lato"/>
              <a:cs typeface="Lato"/>
              <a:sym typeface="Lato"/>
            </a:endParaRPr>
          </a:p>
        </p:txBody>
      </p:sp>
      <p:sp>
        <p:nvSpPr>
          <p:cNvPr id="460" name="Google Shape;460;p28"/>
          <p:cNvSpPr txBox="1"/>
          <p:nvPr/>
        </p:nvSpPr>
        <p:spPr>
          <a:xfrm>
            <a:off x="2307050" y="3425325"/>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99.17%</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61" name="Google Shape;461;p28"/>
          <p:cNvSpPr txBox="1">
            <a:spLocks noGrp="1"/>
          </p:cNvSpPr>
          <p:nvPr>
            <p:ph type="subTitle" idx="4294967295"/>
          </p:nvPr>
        </p:nvSpPr>
        <p:spPr>
          <a:xfrm>
            <a:off x="3420150" y="2149175"/>
            <a:ext cx="1364400" cy="32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1</a:t>
            </a:r>
            <a:endParaRPr sz="1200"/>
          </a:p>
        </p:txBody>
      </p:sp>
      <p:sp>
        <p:nvSpPr>
          <p:cNvPr id="462" name="Google Shape;462;p28"/>
          <p:cNvSpPr txBox="1">
            <a:spLocks noGrp="1"/>
          </p:cNvSpPr>
          <p:nvPr>
            <p:ph type="subTitle" idx="4294967295"/>
          </p:nvPr>
        </p:nvSpPr>
        <p:spPr>
          <a:xfrm>
            <a:off x="3435025" y="3400275"/>
            <a:ext cx="1364400" cy="32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0</a:t>
            </a:r>
            <a:endParaRPr sz="1200"/>
          </a:p>
        </p:txBody>
      </p:sp>
      <p:sp>
        <p:nvSpPr>
          <p:cNvPr id="463" name="Google Shape;463;p28"/>
          <p:cNvSpPr txBox="1">
            <a:spLocks noGrp="1"/>
          </p:cNvSpPr>
          <p:nvPr>
            <p:ph type="subTitle" idx="4294967295"/>
          </p:nvPr>
        </p:nvSpPr>
        <p:spPr>
          <a:xfrm>
            <a:off x="4572000" y="3769300"/>
            <a:ext cx="3511200" cy="848400"/>
          </a:xfrm>
          <a:prstGeom prst="rect">
            <a:avLst/>
          </a:prstGeom>
        </p:spPr>
        <p:txBody>
          <a:bodyPr spcFirstLastPara="1" wrap="square" lIns="91425" tIns="91425" rIns="91425" bIns="91425" anchor="ctr" anchorCtr="0">
            <a:noAutofit/>
          </a:bodyPr>
          <a:lstStyle/>
          <a:p>
            <a:pPr marL="457200" lvl="0" indent="-323850" algn="l" rtl="0">
              <a:lnSpc>
                <a:spcPct val="100000"/>
              </a:lnSpc>
              <a:spcBef>
                <a:spcPts val="0"/>
              </a:spcBef>
              <a:spcAft>
                <a:spcPts val="0"/>
              </a:spcAft>
              <a:buSzPts val="1500"/>
              <a:buChar char="●"/>
            </a:pPr>
            <a:r>
              <a:rPr lang="en-GB" sz="1500"/>
              <a:t>Married people are more prone to have stroke attacks.</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29"/>
          <p:cNvPicPr preferRelativeResize="0"/>
          <p:nvPr/>
        </p:nvPicPr>
        <p:blipFill rotWithShape="1">
          <a:blip r:embed="rId3">
            <a:alphaModFix/>
          </a:blip>
          <a:srcRect t="2134" b="2134"/>
          <a:stretch/>
        </p:blipFill>
        <p:spPr>
          <a:xfrm>
            <a:off x="4572000" y="472775"/>
            <a:ext cx="4140400" cy="2994590"/>
          </a:xfrm>
          <a:prstGeom prst="rect">
            <a:avLst/>
          </a:prstGeom>
          <a:noFill/>
          <a:ln>
            <a:noFill/>
          </a:ln>
        </p:spPr>
      </p:pic>
      <p:sp>
        <p:nvSpPr>
          <p:cNvPr id="469" name="Google Shape;469;p29"/>
          <p:cNvSpPr txBox="1">
            <a:spLocks noGrp="1"/>
          </p:cNvSpPr>
          <p:nvPr>
            <p:ph type="subTitle" idx="4294967295"/>
          </p:nvPr>
        </p:nvSpPr>
        <p:spPr>
          <a:xfrm>
            <a:off x="1297500" y="472775"/>
            <a:ext cx="3511200" cy="320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500"/>
              <a:t>Observations based on….</a:t>
            </a:r>
            <a:endParaRPr sz="1500"/>
          </a:p>
        </p:txBody>
      </p:sp>
      <p:sp>
        <p:nvSpPr>
          <p:cNvPr id="470" name="Google Shape;470;p29"/>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Residence Type</a:t>
            </a:r>
            <a:endParaRPr/>
          </a:p>
        </p:txBody>
      </p:sp>
      <p:grpSp>
        <p:nvGrpSpPr>
          <p:cNvPr id="471" name="Google Shape;471;p29"/>
          <p:cNvGrpSpPr/>
          <p:nvPr/>
        </p:nvGrpSpPr>
        <p:grpSpPr>
          <a:xfrm>
            <a:off x="818675" y="3071800"/>
            <a:ext cx="1018200" cy="1018200"/>
            <a:chOff x="1359550" y="3154500"/>
            <a:chExt cx="1018200" cy="1018200"/>
          </a:xfrm>
        </p:grpSpPr>
        <p:sp>
          <p:nvSpPr>
            <p:cNvPr id="472" name="Google Shape;472;p29"/>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1409800" y="3204750"/>
              <a:ext cx="917700" cy="917700"/>
            </a:xfrm>
            <a:prstGeom prst="pie">
              <a:avLst>
                <a:gd name="adj1" fmla="val 17488152"/>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29"/>
          <p:cNvSpPr txBox="1"/>
          <p:nvPr/>
        </p:nvSpPr>
        <p:spPr>
          <a:xfrm>
            <a:off x="797075" y="4328065"/>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Urban</a:t>
            </a:r>
            <a:endParaRPr sz="1200">
              <a:solidFill>
                <a:schemeClr val="lt1"/>
              </a:solidFill>
              <a:latin typeface="Lato"/>
              <a:ea typeface="Lato"/>
              <a:cs typeface="Lato"/>
              <a:sym typeface="Lato"/>
            </a:endParaRPr>
          </a:p>
        </p:txBody>
      </p:sp>
      <p:sp>
        <p:nvSpPr>
          <p:cNvPr id="477" name="Google Shape;477;p29"/>
          <p:cNvSpPr txBox="1"/>
          <p:nvPr/>
        </p:nvSpPr>
        <p:spPr>
          <a:xfrm>
            <a:off x="997950" y="3425325"/>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95.62%</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78" name="Google Shape;478;p29"/>
          <p:cNvSpPr/>
          <p:nvPr/>
        </p:nvSpPr>
        <p:spPr>
          <a:xfrm>
            <a:off x="817050" y="1865775"/>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867300" y="1916025"/>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867300" y="1916025"/>
            <a:ext cx="917700" cy="917700"/>
          </a:xfrm>
          <a:prstGeom prst="pie">
            <a:avLst>
              <a:gd name="adj1" fmla="val 14956797"/>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998100" y="2046825"/>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txBox="1"/>
          <p:nvPr/>
        </p:nvSpPr>
        <p:spPr>
          <a:xfrm>
            <a:off x="998100" y="2219300"/>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4.38%</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83" name="Google Shape;483;p29"/>
          <p:cNvSpPr/>
          <p:nvPr/>
        </p:nvSpPr>
        <p:spPr>
          <a:xfrm>
            <a:off x="2126101" y="1865775"/>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2176351" y="1916025"/>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2176351" y="1916025"/>
            <a:ext cx="917700" cy="917700"/>
          </a:xfrm>
          <a:prstGeom prst="pie">
            <a:avLst>
              <a:gd name="adj1" fmla="val 15127033"/>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307151" y="2046825"/>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txBox="1"/>
          <p:nvPr/>
        </p:nvSpPr>
        <p:spPr>
          <a:xfrm>
            <a:off x="2369577" y="2219300"/>
            <a:ext cx="594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4.07%</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88" name="Google Shape;488;p29"/>
          <p:cNvSpPr/>
          <p:nvPr/>
        </p:nvSpPr>
        <p:spPr>
          <a:xfrm>
            <a:off x="2126859" y="30718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7109" y="31220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7109" y="3122050"/>
            <a:ext cx="917700" cy="917700"/>
          </a:xfrm>
          <a:prstGeom prst="pie">
            <a:avLst>
              <a:gd name="adj1" fmla="val 17353748"/>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307909" y="32528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txBox="1"/>
          <p:nvPr/>
        </p:nvSpPr>
        <p:spPr>
          <a:xfrm>
            <a:off x="2104500" y="4328065"/>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Rural</a:t>
            </a:r>
            <a:endParaRPr sz="1200">
              <a:solidFill>
                <a:schemeClr val="lt1"/>
              </a:solidFill>
              <a:latin typeface="Lato"/>
              <a:ea typeface="Lato"/>
              <a:cs typeface="Lato"/>
              <a:sym typeface="Lato"/>
            </a:endParaRPr>
          </a:p>
        </p:txBody>
      </p:sp>
      <p:sp>
        <p:nvSpPr>
          <p:cNvPr id="493" name="Google Shape;493;p29"/>
          <p:cNvSpPr txBox="1"/>
          <p:nvPr/>
        </p:nvSpPr>
        <p:spPr>
          <a:xfrm>
            <a:off x="2307050" y="3425325"/>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95.93%</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94" name="Google Shape;494;p29"/>
          <p:cNvSpPr txBox="1">
            <a:spLocks noGrp="1"/>
          </p:cNvSpPr>
          <p:nvPr>
            <p:ph type="subTitle" idx="4294967295"/>
          </p:nvPr>
        </p:nvSpPr>
        <p:spPr>
          <a:xfrm>
            <a:off x="3420150" y="2149175"/>
            <a:ext cx="1364400" cy="32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1</a:t>
            </a:r>
            <a:endParaRPr sz="1200"/>
          </a:p>
        </p:txBody>
      </p:sp>
      <p:sp>
        <p:nvSpPr>
          <p:cNvPr id="495" name="Google Shape;495;p29"/>
          <p:cNvSpPr txBox="1">
            <a:spLocks noGrp="1"/>
          </p:cNvSpPr>
          <p:nvPr>
            <p:ph type="subTitle" idx="4294967295"/>
          </p:nvPr>
        </p:nvSpPr>
        <p:spPr>
          <a:xfrm>
            <a:off x="3435025" y="3400275"/>
            <a:ext cx="1364400" cy="32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0</a:t>
            </a:r>
            <a:endParaRPr sz="1200"/>
          </a:p>
        </p:txBody>
      </p:sp>
      <p:sp>
        <p:nvSpPr>
          <p:cNvPr id="496" name="Google Shape;496;p29"/>
          <p:cNvSpPr txBox="1">
            <a:spLocks noGrp="1"/>
          </p:cNvSpPr>
          <p:nvPr>
            <p:ph type="subTitle" idx="4294967295"/>
          </p:nvPr>
        </p:nvSpPr>
        <p:spPr>
          <a:xfrm>
            <a:off x="4572000" y="3769300"/>
            <a:ext cx="3511200" cy="1195500"/>
          </a:xfrm>
          <a:prstGeom prst="rect">
            <a:avLst/>
          </a:prstGeom>
        </p:spPr>
        <p:txBody>
          <a:bodyPr spcFirstLastPara="1" wrap="square" lIns="91425" tIns="91425" rIns="91425" bIns="91425" anchor="ctr" anchorCtr="0">
            <a:noAutofit/>
          </a:bodyPr>
          <a:lstStyle/>
          <a:p>
            <a:pPr marL="457200" lvl="0" indent="-323850" algn="just" rtl="0">
              <a:lnSpc>
                <a:spcPct val="100000"/>
              </a:lnSpc>
              <a:spcBef>
                <a:spcPts val="0"/>
              </a:spcBef>
              <a:spcAft>
                <a:spcPts val="0"/>
              </a:spcAft>
              <a:buSzPts val="1500"/>
              <a:buChar char="●"/>
            </a:pPr>
            <a:r>
              <a:rPr lang="en-GB" sz="1500"/>
              <a:t>Residence type doesn’t show much variation in stroke attacks.</a:t>
            </a:r>
            <a:endParaRPr sz="1500"/>
          </a:p>
          <a:p>
            <a:pPr marL="457200" lvl="0" indent="-323850" algn="just" rtl="0">
              <a:lnSpc>
                <a:spcPct val="100000"/>
              </a:lnSpc>
              <a:spcBef>
                <a:spcPts val="0"/>
              </a:spcBef>
              <a:spcAft>
                <a:spcPts val="0"/>
              </a:spcAft>
              <a:buSzPts val="1500"/>
              <a:buChar char="●"/>
            </a:pPr>
            <a:r>
              <a:rPr lang="en-GB" sz="1500"/>
              <a:t>Stroke attacks are slightly more likely to happen in urban areas than rural areas.</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30"/>
          <p:cNvPicPr preferRelativeResize="0"/>
          <p:nvPr/>
        </p:nvPicPr>
        <p:blipFill rotWithShape="1">
          <a:blip r:embed="rId3">
            <a:alphaModFix/>
          </a:blip>
          <a:srcRect l="1286" r="1286"/>
          <a:stretch/>
        </p:blipFill>
        <p:spPr>
          <a:xfrm>
            <a:off x="4714025" y="257375"/>
            <a:ext cx="4207376" cy="3043024"/>
          </a:xfrm>
          <a:prstGeom prst="rect">
            <a:avLst/>
          </a:prstGeom>
          <a:noFill/>
          <a:ln>
            <a:noFill/>
          </a:ln>
        </p:spPr>
      </p:pic>
      <p:sp>
        <p:nvSpPr>
          <p:cNvPr id="502" name="Google Shape;502;p30"/>
          <p:cNvSpPr txBox="1">
            <a:spLocks noGrp="1"/>
          </p:cNvSpPr>
          <p:nvPr>
            <p:ph type="subTitle" idx="4294967295"/>
          </p:nvPr>
        </p:nvSpPr>
        <p:spPr>
          <a:xfrm>
            <a:off x="1297500" y="472775"/>
            <a:ext cx="3511200" cy="320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500"/>
              <a:t>Observations based on….</a:t>
            </a:r>
            <a:endParaRPr sz="1500"/>
          </a:p>
        </p:txBody>
      </p:sp>
      <p:sp>
        <p:nvSpPr>
          <p:cNvPr id="503" name="Google Shape;503;p30"/>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Job Type</a:t>
            </a:r>
            <a:endParaRPr/>
          </a:p>
        </p:txBody>
      </p:sp>
      <p:grpSp>
        <p:nvGrpSpPr>
          <p:cNvPr id="504" name="Google Shape;504;p30"/>
          <p:cNvGrpSpPr/>
          <p:nvPr/>
        </p:nvGrpSpPr>
        <p:grpSpPr>
          <a:xfrm>
            <a:off x="1561665" y="3171631"/>
            <a:ext cx="910169" cy="919435"/>
            <a:chOff x="1359550" y="3154500"/>
            <a:chExt cx="1018200" cy="1018200"/>
          </a:xfrm>
        </p:grpSpPr>
        <p:sp>
          <p:nvSpPr>
            <p:cNvPr id="505" name="Google Shape;505;p30"/>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1409800" y="3204750"/>
              <a:ext cx="917700" cy="917700"/>
            </a:xfrm>
            <a:prstGeom prst="pie">
              <a:avLst>
                <a:gd name="adj1" fmla="val 16818601"/>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 name="Google Shape;509;p30"/>
          <p:cNvSpPr txBox="1"/>
          <p:nvPr/>
        </p:nvSpPr>
        <p:spPr>
          <a:xfrm>
            <a:off x="1542176" y="4224179"/>
            <a:ext cx="948600" cy="39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Self - employed</a:t>
            </a:r>
            <a:endParaRPr sz="1200">
              <a:solidFill>
                <a:schemeClr val="lt1"/>
              </a:solidFill>
              <a:latin typeface="Lato"/>
              <a:ea typeface="Lato"/>
              <a:cs typeface="Lato"/>
              <a:sym typeface="Lato"/>
            </a:endParaRPr>
          </a:p>
        </p:txBody>
      </p:sp>
      <p:sp>
        <p:nvSpPr>
          <p:cNvPr id="510" name="Google Shape;510;p30"/>
          <p:cNvSpPr txBox="1"/>
          <p:nvPr/>
        </p:nvSpPr>
        <p:spPr>
          <a:xfrm>
            <a:off x="1738799" y="3490975"/>
            <a:ext cx="645600" cy="24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98.18%</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511" name="Google Shape;511;p30"/>
          <p:cNvSpPr/>
          <p:nvPr/>
        </p:nvSpPr>
        <p:spPr>
          <a:xfrm>
            <a:off x="1560029" y="2082650"/>
            <a:ext cx="910200" cy="919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1604941" y="2128028"/>
            <a:ext cx="820200" cy="8286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1604941" y="2128028"/>
            <a:ext cx="820200" cy="828600"/>
          </a:xfrm>
          <a:prstGeom prst="pie">
            <a:avLst>
              <a:gd name="adj1" fmla="val 15858251"/>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1721845" y="2246144"/>
            <a:ext cx="586500" cy="592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txBox="1"/>
          <p:nvPr/>
        </p:nvSpPr>
        <p:spPr>
          <a:xfrm>
            <a:off x="1721845" y="2401894"/>
            <a:ext cx="586500" cy="24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1.81%</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516" name="Google Shape;516;p30"/>
          <p:cNvSpPr/>
          <p:nvPr/>
        </p:nvSpPr>
        <p:spPr>
          <a:xfrm>
            <a:off x="2661908" y="2082650"/>
            <a:ext cx="910200" cy="919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2706820" y="2128028"/>
            <a:ext cx="820200" cy="8286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2706820" y="2128028"/>
            <a:ext cx="820200" cy="828600"/>
          </a:xfrm>
          <a:prstGeom prst="pie">
            <a:avLst>
              <a:gd name="adj1" fmla="val 14845262"/>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2823724" y="2246144"/>
            <a:ext cx="586500" cy="592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txBox="1"/>
          <p:nvPr/>
        </p:nvSpPr>
        <p:spPr>
          <a:xfrm>
            <a:off x="2787501" y="2386575"/>
            <a:ext cx="645600" cy="24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5.66%</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521" name="Google Shape;521;p30"/>
          <p:cNvSpPr/>
          <p:nvPr/>
        </p:nvSpPr>
        <p:spPr>
          <a:xfrm>
            <a:off x="2662586" y="3171728"/>
            <a:ext cx="910200" cy="919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2707498" y="3217105"/>
            <a:ext cx="820200" cy="8286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2707498" y="3217105"/>
            <a:ext cx="820200" cy="828600"/>
          </a:xfrm>
          <a:prstGeom prst="pie">
            <a:avLst>
              <a:gd name="adj1" fmla="val 17712775"/>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2824402" y="3335222"/>
            <a:ext cx="586500" cy="592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txBox="1"/>
          <p:nvPr/>
        </p:nvSpPr>
        <p:spPr>
          <a:xfrm>
            <a:off x="2642602" y="4224179"/>
            <a:ext cx="948600" cy="39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Govt-job</a:t>
            </a:r>
            <a:endParaRPr sz="1200">
              <a:solidFill>
                <a:schemeClr val="lt1"/>
              </a:solidFill>
              <a:latin typeface="Lato"/>
              <a:ea typeface="Lato"/>
              <a:cs typeface="Lato"/>
              <a:sym typeface="Lato"/>
            </a:endParaRPr>
          </a:p>
        </p:txBody>
      </p:sp>
      <p:sp>
        <p:nvSpPr>
          <p:cNvPr id="526" name="Google Shape;526;p30"/>
          <p:cNvSpPr txBox="1"/>
          <p:nvPr/>
        </p:nvSpPr>
        <p:spPr>
          <a:xfrm>
            <a:off x="2823624" y="3490975"/>
            <a:ext cx="645600" cy="24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94.33%</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527" name="Google Shape;527;p30"/>
          <p:cNvSpPr txBox="1">
            <a:spLocks noGrp="1"/>
          </p:cNvSpPr>
          <p:nvPr>
            <p:ph type="subTitle" idx="4294967295"/>
          </p:nvPr>
        </p:nvSpPr>
        <p:spPr>
          <a:xfrm>
            <a:off x="3750379" y="2338569"/>
            <a:ext cx="1219500" cy="289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1</a:t>
            </a:r>
            <a:endParaRPr sz="1200"/>
          </a:p>
        </p:txBody>
      </p:sp>
      <p:sp>
        <p:nvSpPr>
          <p:cNvPr id="528" name="Google Shape;528;p30"/>
          <p:cNvSpPr txBox="1">
            <a:spLocks noGrp="1"/>
          </p:cNvSpPr>
          <p:nvPr>
            <p:ph type="subTitle" idx="4294967295"/>
          </p:nvPr>
        </p:nvSpPr>
        <p:spPr>
          <a:xfrm>
            <a:off x="3763674" y="3468351"/>
            <a:ext cx="1219500" cy="289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0</a:t>
            </a:r>
            <a:endParaRPr sz="1200"/>
          </a:p>
        </p:txBody>
      </p:sp>
      <p:grpSp>
        <p:nvGrpSpPr>
          <p:cNvPr id="529" name="Google Shape;529;p30"/>
          <p:cNvGrpSpPr/>
          <p:nvPr/>
        </p:nvGrpSpPr>
        <p:grpSpPr>
          <a:xfrm>
            <a:off x="461239" y="3171631"/>
            <a:ext cx="910169" cy="919435"/>
            <a:chOff x="1359550" y="3154500"/>
            <a:chExt cx="1018200" cy="1018200"/>
          </a:xfrm>
        </p:grpSpPr>
        <p:sp>
          <p:nvSpPr>
            <p:cNvPr id="530" name="Google Shape;530;p30"/>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409800" y="3204750"/>
              <a:ext cx="917700" cy="917700"/>
            </a:xfrm>
            <a:prstGeom prst="pie">
              <a:avLst>
                <a:gd name="adj1" fmla="val 19581319"/>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 name="Google Shape;534;p30"/>
          <p:cNvSpPr txBox="1"/>
          <p:nvPr/>
        </p:nvSpPr>
        <p:spPr>
          <a:xfrm>
            <a:off x="441750" y="4224179"/>
            <a:ext cx="948600" cy="39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Private</a:t>
            </a:r>
            <a:endParaRPr sz="1200">
              <a:solidFill>
                <a:schemeClr val="lt1"/>
              </a:solidFill>
              <a:latin typeface="Lato"/>
              <a:ea typeface="Lato"/>
              <a:cs typeface="Lato"/>
              <a:sym typeface="Lato"/>
            </a:endParaRPr>
          </a:p>
        </p:txBody>
      </p:sp>
      <p:sp>
        <p:nvSpPr>
          <p:cNvPr id="535" name="Google Shape;535;p30"/>
          <p:cNvSpPr txBox="1"/>
          <p:nvPr/>
        </p:nvSpPr>
        <p:spPr>
          <a:xfrm>
            <a:off x="562174" y="3490975"/>
            <a:ext cx="645600" cy="24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84.33%</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536" name="Google Shape;536;p30"/>
          <p:cNvSpPr/>
          <p:nvPr/>
        </p:nvSpPr>
        <p:spPr>
          <a:xfrm>
            <a:off x="459603" y="2082650"/>
            <a:ext cx="910200" cy="919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504515" y="2128028"/>
            <a:ext cx="820200" cy="8286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504515" y="2128028"/>
            <a:ext cx="820200" cy="828600"/>
          </a:xfrm>
          <a:prstGeom prst="pie">
            <a:avLst>
              <a:gd name="adj1" fmla="val 13176593"/>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621419" y="2246144"/>
            <a:ext cx="586500" cy="592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txBox="1"/>
          <p:nvPr/>
        </p:nvSpPr>
        <p:spPr>
          <a:xfrm>
            <a:off x="593526" y="2401900"/>
            <a:ext cx="645600" cy="24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15.66%</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541" name="Google Shape;541;p30"/>
          <p:cNvSpPr txBox="1">
            <a:spLocks noGrp="1"/>
          </p:cNvSpPr>
          <p:nvPr>
            <p:ph type="subTitle" idx="4294967295"/>
          </p:nvPr>
        </p:nvSpPr>
        <p:spPr>
          <a:xfrm>
            <a:off x="4843450" y="3490975"/>
            <a:ext cx="3511200" cy="1463100"/>
          </a:xfrm>
          <a:prstGeom prst="rect">
            <a:avLst/>
          </a:prstGeom>
        </p:spPr>
        <p:txBody>
          <a:bodyPr spcFirstLastPara="1" wrap="square" lIns="91425" tIns="91425" rIns="91425" bIns="91425" anchor="ctr" anchorCtr="0">
            <a:noAutofit/>
          </a:bodyPr>
          <a:lstStyle/>
          <a:p>
            <a:pPr marL="457200" lvl="0" indent="-323850" algn="l" rtl="0">
              <a:lnSpc>
                <a:spcPct val="100000"/>
              </a:lnSpc>
              <a:spcBef>
                <a:spcPts val="0"/>
              </a:spcBef>
              <a:spcAft>
                <a:spcPts val="0"/>
              </a:spcAft>
              <a:buSzPts val="1500"/>
              <a:buChar char="●"/>
            </a:pPr>
            <a:r>
              <a:rPr lang="en-GB" sz="1500"/>
              <a:t>People having private jobs are most prone to have stroke attacks followed by people having Govt-jobs.</a:t>
            </a:r>
            <a:endParaRPr sz="1500"/>
          </a:p>
          <a:p>
            <a:pPr marL="457200" lvl="0" indent="-323850" algn="l" rtl="0">
              <a:lnSpc>
                <a:spcPct val="100000"/>
              </a:lnSpc>
              <a:spcBef>
                <a:spcPts val="0"/>
              </a:spcBef>
              <a:spcAft>
                <a:spcPts val="0"/>
              </a:spcAft>
              <a:buSzPts val="1500"/>
              <a:buChar char="●"/>
            </a:pPr>
            <a:r>
              <a:rPr lang="en-GB" sz="1500"/>
              <a:t>People who are self employed are least prone to have stroke attacks.</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31"/>
          <p:cNvSpPr txBox="1">
            <a:spLocks noGrp="1"/>
          </p:cNvSpPr>
          <p:nvPr>
            <p:ph type="subTitle" idx="4294967295"/>
          </p:nvPr>
        </p:nvSpPr>
        <p:spPr>
          <a:xfrm>
            <a:off x="1297500" y="472775"/>
            <a:ext cx="3511200" cy="320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500"/>
              <a:t>Observations based on….</a:t>
            </a:r>
            <a:endParaRPr sz="1500"/>
          </a:p>
        </p:txBody>
      </p:sp>
      <p:sp>
        <p:nvSpPr>
          <p:cNvPr id="547" name="Google Shape;547;p31"/>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Age</a:t>
            </a:r>
            <a:endParaRPr/>
          </a:p>
        </p:txBody>
      </p:sp>
      <p:pic>
        <p:nvPicPr>
          <p:cNvPr id="548" name="Google Shape;548;p31"/>
          <p:cNvPicPr preferRelativeResize="0"/>
          <p:nvPr/>
        </p:nvPicPr>
        <p:blipFill rotWithShape="1">
          <a:blip r:embed="rId3">
            <a:alphaModFix/>
          </a:blip>
          <a:srcRect r="8113" b="3250"/>
          <a:stretch/>
        </p:blipFill>
        <p:spPr>
          <a:xfrm>
            <a:off x="3138800" y="1257675"/>
            <a:ext cx="2866400" cy="3287674"/>
          </a:xfrm>
          <a:prstGeom prst="rect">
            <a:avLst/>
          </a:prstGeom>
          <a:noFill/>
          <a:ln>
            <a:noFill/>
          </a:ln>
        </p:spPr>
      </p:pic>
      <p:pic>
        <p:nvPicPr>
          <p:cNvPr id="549" name="Google Shape;549;p31"/>
          <p:cNvPicPr preferRelativeResize="0"/>
          <p:nvPr/>
        </p:nvPicPr>
        <p:blipFill rotWithShape="1">
          <a:blip r:embed="rId4">
            <a:alphaModFix/>
          </a:blip>
          <a:srcRect r="6428" b="3558"/>
          <a:stretch/>
        </p:blipFill>
        <p:spPr>
          <a:xfrm>
            <a:off x="6179450" y="472775"/>
            <a:ext cx="2782224" cy="3277100"/>
          </a:xfrm>
          <a:prstGeom prst="rect">
            <a:avLst/>
          </a:prstGeom>
          <a:noFill/>
          <a:ln>
            <a:noFill/>
          </a:ln>
        </p:spPr>
      </p:pic>
      <p:sp>
        <p:nvSpPr>
          <p:cNvPr id="550" name="Google Shape;550;p31"/>
          <p:cNvSpPr txBox="1">
            <a:spLocks noGrp="1"/>
          </p:cNvSpPr>
          <p:nvPr>
            <p:ph type="subTitle" idx="4294967295"/>
          </p:nvPr>
        </p:nvSpPr>
        <p:spPr>
          <a:xfrm>
            <a:off x="3889800" y="4705150"/>
            <a:ext cx="1364400" cy="320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t>Stroke 1</a:t>
            </a:r>
            <a:endParaRPr sz="1200"/>
          </a:p>
        </p:txBody>
      </p:sp>
      <p:sp>
        <p:nvSpPr>
          <p:cNvPr id="551" name="Google Shape;551;p31"/>
          <p:cNvSpPr txBox="1">
            <a:spLocks noGrp="1"/>
          </p:cNvSpPr>
          <p:nvPr>
            <p:ph type="subTitle" idx="4294967295"/>
          </p:nvPr>
        </p:nvSpPr>
        <p:spPr>
          <a:xfrm>
            <a:off x="6888363" y="3943150"/>
            <a:ext cx="1364400" cy="320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t>Stroke 0</a:t>
            </a:r>
            <a:endParaRPr sz="1200"/>
          </a:p>
        </p:txBody>
      </p:sp>
      <p:sp>
        <p:nvSpPr>
          <p:cNvPr id="552" name="Google Shape;552;p31"/>
          <p:cNvSpPr txBox="1">
            <a:spLocks noGrp="1"/>
          </p:cNvSpPr>
          <p:nvPr>
            <p:ph type="subTitle" idx="4294967295"/>
          </p:nvPr>
        </p:nvSpPr>
        <p:spPr>
          <a:xfrm>
            <a:off x="435700" y="1960125"/>
            <a:ext cx="2452800" cy="24996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GB" sz="1500"/>
              <a:t>Notice that…</a:t>
            </a:r>
            <a:endParaRPr sz="1500"/>
          </a:p>
          <a:p>
            <a:pPr marL="0" lvl="0" indent="0" algn="just" rtl="0">
              <a:lnSpc>
                <a:spcPct val="100000"/>
              </a:lnSpc>
              <a:spcBef>
                <a:spcPts val="0"/>
              </a:spcBef>
              <a:spcAft>
                <a:spcPts val="0"/>
              </a:spcAft>
              <a:buNone/>
            </a:pPr>
            <a:endParaRPr sz="1500"/>
          </a:p>
          <a:p>
            <a:pPr marL="457200" lvl="0" indent="-323850" algn="just" rtl="0">
              <a:lnSpc>
                <a:spcPct val="100000"/>
              </a:lnSpc>
              <a:spcBef>
                <a:spcPts val="0"/>
              </a:spcBef>
              <a:spcAft>
                <a:spcPts val="0"/>
              </a:spcAft>
              <a:buSzPts val="1500"/>
              <a:buChar char="●"/>
            </a:pPr>
            <a:r>
              <a:rPr lang="en-GB" sz="1500"/>
              <a:t>People below age 25 are least prone to strokes.</a:t>
            </a:r>
            <a:endParaRPr sz="1500"/>
          </a:p>
          <a:p>
            <a:pPr marL="457200" lvl="0" indent="-323850" algn="just" rtl="0">
              <a:lnSpc>
                <a:spcPct val="100000"/>
              </a:lnSpc>
              <a:spcBef>
                <a:spcPts val="0"/>
              </a:spcBef>
              <a:spcAft>
                <a:spcPts val="0"/>
              </a:spcAft>
              <a:buSzPts val="1500"/>
              <a:buChar char="●"/>
            </a:pPr>
            <a:r>
              <a:rPr lang="en-GB" sz="1500"/>
              <a:t>People above age 75 are more prone to strokes.</a:t>
            </a:r>
            <a:endParaRPr sz="1500"/>
          </a:p>
          <a:p>
            <a:pPr marL="0" lvl="0" indent="0" algn="just" rtl="0">
              <a:lnSpc>
                <a:spcPct val="100000"/>
              </a:lnSpc>
              <a:spcBef>
                <a:spcPts val="0"/>
              </a:spcBef>
              <a:spcAft>
                <a:spcPts val="0"/>
              </a:spcAft>
              <a:buNone/>
            </a:pPr>
            <a:endParaRPr sz="1500"/>
          </a:p>
          <a:p>
            <a:pPr marL="0" lvl="0" indent="0" algn="just" rtl="0">
              <a:lnSpc>
                <a:spcPct val="100000"/>
              </a:lnSpc>
              <a:spcBef>
                <a:spcPts val="0"/>
              </a:spcBef>
              <a:spcAft>
                <a:spcPts val="0"/>
              </a:spcAft>
              <a:buNone/>
            </a:pPr>
            <a:endParaRPr sz="1500"/>
          </a:p>
          <a:p>
            <a:pPr marL="0" lvl="0" indent="0" algn="just" rtl="0">
              <a:lnSpc>
                <a:spcPct val="100000"/>
              </a:lnSpc>
              <a:spcBef>
                <a:spcPts val="0"/>
              </a:spcBef>
              <a:spcAft>
                <a:spcPts val="0"/>
              </a:spcAft>
              <a:buNone/>
            </a:pP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2"/>
          <p:cNvSpPr txBox="1">
            <a:spLocks noGrp="1"/>
          </p:cNvSpPr>
          <p:nvPr>
            <p:ph type="subTitle" idx="4294967295"/>
          </p:nvPr>
        </p:nvSpPr>
        <p:spPr>
          <a:xfrm>
            <a:off x="1297500" y="472775"/>
            <a:ext cx="3511200" cy="320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500"/>
              <a:t>Observations based on….</a:t>
            </a:r>
            <a:endParaRPr sz="1500"/>
          </a:p>
        </p:txBody>
      </p:sp>
      <p:sp>
        <p:nvSpPr>
          <p:cNvPr id="558" name="Google Shape;558;p32"/>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Glucose Levels</a:t>
            </a:r>
            <a:endParaRPr/>
          </a:p>
        </p:txBody>
      </p:sp>
      <p:pic>
        <p:nvPicPr>
          <p:cNvPr id="559" name="Google Shape;559;p32"/>
          <p:cNvPicPr preferRelativeResize="0"/>
          <p:nvPr/>
        </p:nvPicPr>
        <p:blipFill rotWithShape="1">
          <a:blip r:embed="rId3">
            <a:alphaModFix/>
          </a:blip>
          <a:srcRect l="1305" r="1295"/>
          <a:stretch/>
        </p:blipFill>
        <p:spPr>
          <a:xfrm>
            <a:off x="3138800" y="1440525"/>
            <a:ext cx="2866399" cy="3287674"/>
          </a:xfrm>
          <a:prstGeom prst="rect">
            <a:avLst/>
          </a:prstGeom>
          <a:noFill/>
          <a:ln>
            <a:noFill/>
          </a:ln>
        </p:spPr>
      </p:pic>
      <p:pic>
        <p:nvPicPr>
          <p:cNvPr id="560" name="Google Shape;560;p32"/>
          <p:cNvPicPr preferRelativeResize="0"/>
          <p:nvPr/>
        </p:nvPicPr>
        <p:blipFill rotWithShape="1">
          <a:blip r:embed="rId4">
            <a:alphaModFix/>
          </a:blip>
          <a:srcRect l="1886" r="1886"/>
          <a:stretch/>
        </p:blipFill>
        <p:spPr>
          <a:xfrm>
            <a:off x="6179450" y="472775"/>
            <a:ext cx="2782224" cy="3277100"/>
          </a:xfrm>
          <a:prstGeom prst="rect">
            <a:avLst/>
          </a:prstGeom>
          <a:noFill/>
          <a:ln>
            <a:noFill/>
          </a:ln>
        </p:spPr>
      </p:pic>
      <p:sp>
        <p:nvSpPr>
          <p:cNvPr id="561" name="Google Shape;561;p32"/>
          <p:cNvSpPr txBox="1">
            <a:spLocks noGrp="1"/>
          </p:cNvSpPr>
          <p:nvPr>
            <p:ph type="subTitle" idx="4294967295"/>
          </p:nvPr>
        </p:nvSpPr>
        <p:spPr>
          <a:xfrm>
            <a:off x="3889800" y="4705150"/>
            <a:ext cx="1364400" cy="320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t>Stroke 1</a:t>
            </a:r>
            <a:endParaRPr sz="1200"/>
          </a:p>
        </p:txBody>
      </p:sp>
      <p:sp>
        <p:nvSpPr>
          <p:cNvPr id="562" name="Google Shape;562;p32"/>
          <p:cNvSpPr txBox="1">
            <a:spLocks noGrp="1"/>
          </p:cNvSpPr>
          <p:nvPr>
            <p:ph type="subTitle" idx="4294967295"/>
          </p:nvPr>
        </p:nvSpPr>
        <p:spPr>
          <a:xfrm>
            <a:off x="6888363" y="3943150"/>
            <a:ext cx="1364400" cy="320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t>Stroke 0</a:t>
            </a:r>
            <a:endParaRPr sz="1200"/>
          </a:p>
        </p:txBody>
      </p:sp>
      <p:sp>
        <p:nvSpPr>
          <p:cNvPr id="563" name="Google Shape;563;p32"/>
          <p:cNvSpPr txBox="1">
            <a:spLocks noGrp="1"/>
          </p:cNvSpPr>
          <p:nvPr>
            <p:ph type="subTitle" idx="4294967295"/>
          </p:nvPr>
        </p:nvSpPr>
        <p:spPr>
          <a:xfrm>
            <a:off x="435700" y="1960125"/>
            <a:ext cx="2452800" cy="24996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GB" sz="1500"/>
              <a:t>Notice that…</a:t>
            </a:r>
            <a:endParaRPr sz="1500"/>
          </a:p>
          <a:p>
            <a:pPr marL="0" lvl="0" indent="0" algn="just" rtl="0">
              <a:lnSpc>
                <a:spcPct val="100000"/>
              </a:lnSpc>
              <a:spcBef>
                <a:spcPts val="0"/>
              </a:spcBef>
              <a:spcAft>
                <a:spcPts val="0"/>
              </a:spcAft>
              <a:buNone/>
            </a:pPr>
            <a:endParaRPr sz="1500"/>
          </a:p>
          <a:p>
            <a:pPr marL="457200" lvl="0" indent="-323850" algn="just" rtl="0">
              <a:lnSpc>
                <a:spcPct val="100000"/>
              </a:lnSpc>
              <a:spcBef>
                <a:spcPts val="0"/>
              </a:spcBef>
              <a:spcAft>
                <a:spcPts val="0"/>
              </a:spcAft>
              <a:buSzPts val="1500"/>
              <a:buChar char="●"/>
            </a:pPr>
            <a:r>
              <a:rPr lang="en-GB" sz="1500"/>
              <a:t>People having lower glucose level are more prone to strokes.</a:t>
            </a:r>
            <a:endParaRPr sz="1500"/>
          </a:p>
          <a:p>
            <a:pPr marL="457200" lvl="0" indent="-323850" algn="just" rtl="0">
              <a:lnSpc>
                <a:spcPct val="100000"/>
              </a:lnSpc>
              <a:spcBef>
                <a:spcPts val="0"/>
              </a:spcBef>
              <a:spcAft>
                <a:spcPts val="0"/>
              </a:spcAft>
              <a:buSzPts val="1500"/>
              <a:buChar char="●"/>
            </a:pPr>
            <a:r>
              <a:rPr lang="en-GB" sz="1500"/>
              <a:t>People having higher glucose levels are less prone to strokes.</a:t>
            </a:r>
            <a:endParaRPr sz="1500"/>
          </a:p>
          <a:p>
            <a:pPr marL="0" lvl="0" indent="0" algn="just" rtl="0">
              <a:lnSpc>
                <a:spcPct val="100000"/>
              </a:lnSpc>
              <a:spcBef>
                <a:spcPts val="0"/>
              </a:spcBef>
              <a:spcAft>
                <a:spcPts val="0"/>
              </a:spcAft>
              <a:buNone/>
            </a:pP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3"/>
          <p:cNvSpPr txBox="1">
            <a:spLocks noGrp="1"/>
          </p:cNvSpPr>
          <p:nvPr>
            <p:ph type="subTitle" idx="4294967295"/>
          </p:nvPr>
        </p:nvSpPr>
        <p:spPr>
          <a:xfrm>
            <a:off x="1297500" y="472775"/>
            <a:ext cx="3511200" cy="320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500"/>
              <a:t>Observations based on….</a:t>
            </a:r>
            <a:endParaRPr sz="1500"/>
          </a:p>
        </p:txBody>
      </p:sp>
      <p:sp>
        <p:nvSpPr>
          <p:cNvPr id="569" name="Google Shape;569;p33"/>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BMI</a:t>
            </a:r>
            <a:endParaRPr/>
          </a:p>
        </p:txBody>
      </p:sp>
      <p:pic>
        <p:nvPicPr>
          <p:cNvPr id="570" name="Google Shape;570;p33"/>
          <p:cNvPicPr preferRelativeResize="0"/>
          <p:nvPr/>
        </p:nvPicPr>
        <p:blipFill rotWithShape="1">
          <a:blip r:embed="rId3">
            <a:alphaModFix/>
          </a:blip>
          <a:srcRect b="1835"/>
          <a:stretch/>
        </p:blipFill>
        <p:spPr>
          <a:xfrm>
            <a:off x="3138800" y="1251700"/>
            <a:ext cx="2866400" cy="3378949"/>
          </a:xfrm>
          <a:prstGeom prst="rect">
            <a:avLst/>
          </a:prstGeom>
          <a:noFill/>
          <a:ln>
            <a:noFill/>
          </a:ln>
        </p:spPr>
      </p:pic>
      <p:pic>
        <p:nvPicPr>
          <p:cNvPr id="571" name="Google Shape;571;p33"/>
          <p:cNvPicPr preferRelativeResize="0"/>
          <p:nvPr/>
        </p:nvPicPr>
        <p:blipFill rotWithShape="1">
          <a:blip r:embed="rId4">
            <a:alphaModFix/>
          </a:blip>
          <a:srcRect/>
          <a:stretch/>
        </p:blipFill>
        <p:spPr>
          <a:xfrm>
            <a:off x="6179450" y="472775"/>
            <a:ext cx="2782225" cy="3277100"/>
          </a:xfrm>
          <a:prstGeom prst="rect">
            <a:avLst/>
          </a:prstGeom>
          <a:noFill/>
          <a:ln>
            <a:noFill/>
          </a:ln>
        </p:spPr>
      </p:pic>
      <p:sp>
        <p:nvSpPr>
          <p:cNvPr id="572" name="Google Shape;572;p33"/>
          <p:cNvSpPr txBox="1">
            <a:spLocks noGrp="1"/>
          </p:cNvSpPr>
          <p:nvPr>
            <p:ph type="subTitle" idx="4294967295"/>
          </p:nvPr>
        </p:nvSpPr>
        <p:spPr>
          <a:xfrm>
            <a:off x="3889800" y="4705150"/>
            <a:ext cx="1364400" cy="320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t>Stroke 1</a:t>
            </a:r>
            <a:endParaRPr sz="1200"/>
          </a:p>
        </p:txBody>
      </p:sp>
      <p:sp>
        <p:nvSpPr>
          <p:cNvPr id="573" name="Google Shape;573;p33"/>
          <p:cNvSpPr txBox="1">
            <a:spLocks noGrp="1"/>
          </p:cNvSpPr>
          <p:nvPr>
            <p:ph type="subTitle" idx="4294967295"/>
          </p:nvPr>
        </p:nvSpPr>
        <p:spPr>
          <a:xfrm>
            <a:off x="6888363" y="3943150"/>
            <a:ext cx="1364400" cy="320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t>Stroke 0</a:t>
            </a:r>
            <a:endParaRPr sz="1200"/>
          </a:p>
        </p:txBody>
      </p:sp>
      <p:sp>
        <p:nvSpPr>
          <p:cNvPr id="574" name="Google Shape;574;p33"/>
          <p:cNvSpPr txBox="1">
            <a:spLocks noGrp="1"/>
          </p:cNvSpPr>
          <p:nvPr>
            <p:ph type="subTitle" idx="4294967295"/>
          </p:nvPr>
        </p:nvSpPr>
        <p:spPr>
          <a:xfrm>
            <a:off x="435700" y="1960125"/>
            <a:ext cx="2452800" cy="24996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GB" sz="1500"/>
              <a:t>Notice that…</a:t>
            </a:r>
            <a:endParaRPr sz="1500"/>
          </a:p>
          <a:p>
            <a:pPr marL="0" lvl="0" indent="0" algn="just" rtl="0">
              <a:lnSpc>
                <a:spcPct val="100000"/>
              </a:lnSpc>
              <a:spcBef>
                <a:spcPts val="0"/>
              </a:spcBef>
              <a:spcAft>
                <a:spcPts val="0"/>
              </a:spcAft>
              <a:buNone/>
            </a:pPr>
            <a:endParaRPr sz="1500"/>
          </a:p>
          <a:p>
            <a:pPr marL="457200" lvl="0" indent="-323850" algn="just" rtl="0">
              <a:lnSpc>
                <a:spcPct val="100000"/>
              </a:lnSpc>
              <a:spcBef>
                <a:spcPts val="0"/>
              </a:spcBef>
              <a:spcAft>
                <a:spcPts val="0"/>
              </a:spcAft>
              <a:buSzPts val="1500"/>
              <a:buChar char="●"/>
            </a:pPr>
            <a:r>
              <a:rPr lang="en-GB" sz="1500"/>
              <a:t>People having BMI (body mass index) between 20-40 are most prone to strokes as comparatively to other people</a:t>
            </a:r>
            <a:endParaRPr sz="1500"/>
          </a:p>
          <a:p>
            <a:pPr marL="0" lvl="0" indent="0" algn="just" rtl="0">
              <a:lnSpc>
                <a:spcPct val="100000"/>
              </a:lnSpc>
              <a:spcBef>
                <a:spcPts val="0"/>
              </a:spcBef>
              <a:spcAft>
                <a:spcPts val="0"/>
              </a:spcAft>
              <a:buNone/>
            </a:pPr>
            <a:endParaRPr sz="1500"/>
          </a:p>
          <a:p>
            <a:pPr marL="0" lvl="0" indent="0" algn="just" rtl="0">
              <a:lnSpc>
                <a:spcPct val="100000"/>
              </a:lnSpc>
              <a:spcBef>
                <a:spcPts val="0"/>
              </a:spcBef>
              <a:spcAft>
                <a:spcPts val="0"/>
              </a:spcAft>
              <a:buNone/>
            </a:pPr>
            <a:endParaRPr sz="15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4"/>
          <p:cNvSpPr txBox="1">
            <a:spLocks noGrp="1"/>
          </p:cNvSpPr>
          <p:nvPr>
            <p:ph type="title"/>
          </p:nvPr>
        </p:nvSpPr>
        <p:spPr>
          <a:xfrm>
            <a:off x="1297500" y="393750"/>
            <a:ext cx="57432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One-Hot Encode Data in Machine Learning?</a:t>
            </a:r>
            <a:endParaRPr/>
          </a:p>
        </p:txBody>
      </p:sp>
      <p:sp>
        <p:nvSpPr>
          <p:cNvPr id="580" name="Google Shape;580;p34"/>
          <p:cNvSpPr txBox="1">
            <a:spLocks noGrp="1"/>
          </p:cNvSpPr>
          <p:nvPr>
            <p:ph type="body" idx="1"/>
          </p:nvPr>
        </p:nvSpPr>
        <p:spPr>
          <a:xfrm>
            <a:off x="1297500" y="1507675"/>
            <a:ext cx="7025100" cy="3111900"/>
          </a:xfrm>
          <a:prstGeom prst="rect">
            <a:avLst/>
          </a:prstGeom>
        </p:spPr>
        <p:txBody>
          <a:bodyPr spcFirstLastPara="1" wrap="square" lIns="91425" tIns="91425" rIns="91425" bIns="91425" anchor="t" anchorCtr="0">
            <a:noAutofit/>
          </a:bodyPr>
          <a:lstStyle/>
          <a:p>
            <a:pPr marL="457200" lvl="0" indent="-323850" algn="just" rtl="0">
              <a:lnSpc>
                <a:spcPct val="100000"/>
              </a:lnSpc>
              <a:spcBef>
                <a:spcPts val="0"/>
              </a:spcBef>
              <a:spcAft>
                <a:spcPts val="0"/>
              </a:spcAft>
              <a:buClr>
                <a:srgbClr val="FFFFFF"/>
              </a:buClr>
              <a:buSzPts val="1500"/>
              <a:buChar char="➔"/>
            </a:pPr>
            <a:r>
              <a:rPr lang="en-GB" sz="1500">
                <a:solidFill>
                  <a:srgbClr val="FFFFFF"/>
                </a:solidFill>
              </a:rPr>
              <a:t>Categorical data are variables that contain label values rather than numeric values.</a:t>
            </a:r>
            <a:endParaRPr sz="1500">
              <a:solidFill>
                <a:srgbClr val="FFFFFF"/>
              </a:solidFill>
            </a:endParaRPr>
          </a:p>
          <a:p>
            <a:pPr marL="457200" lvl="0" indent="-323850" algn="just" rtl="0">
              <a:lnSpc>
                <a:spcPct val="100000"/>
              </a:lnSpc>
              <a:spcBef>
                <a:spcPts val="0"/>
              </a:spcBef>
              <a:spcAft>
                <a:spcPts val="0"/>
              </a:spcAft>
              <a:buClr>
                <a:srgbClr val="FFFFFF"/>
              </a:buClr>
              <a:buSzPts val="1500"/>
              <a:buChar char="➔"/>
            </a:pPr>
            <a:r>
              <a:rPr lang="en-GB" sz="1500">
                <a:solidFill>
                  <a:srgbClr val="FFFFFF"/>
                </a:solidFill>
              </a:rPr>
              <a:t>The number of possible values is often limited to a fixed set. </a:t>
            </a:r>
            <a:endParaRPr sz="1500">
              <a:solidFill>
                <a:srgbClr val="FFFFFF"/>
              </a:solidFill>
            </a:endParaRPr>
          </a:p>
          <a:p>
            <a:pPr marL="457200" lvl="0" indent="-323850" algn="just" rtl="0">
              <a:lnSpc>
                <a:spcPct val="100000"/>
              </a:lnSpc>
              <a:spcBef>
                <a:spcPts val="0"/>
              </a:spcBef>
              <a:spcAft>
                <a:spcPts val="0"/>
              </a:spcAft>
              <a:buClr>
                <a:srgbClr val="FFFFFF"/>
              </a:buClr>
              <a:buSzPts val="1500"/>
              <a:buChar char="➔"/>
            </a:pPr>
            <a:r>
              <a:rPr lang="en-GB" sz="1500">
                <a:solidFill>
                  <a:srgbClr val="FFFFFF"/>
                </a:solidFill>
              </a:rPr>
              <a:t>Each value represents a different category.</a:t>
            </a:r>
            <a:endParaRPr sz="1500">
              <a:solidFill>
                <a:srgbClr val="FFFFFF"/>
              </a:solidFill>
            </a:endParaRPr>
          </a:p>
          <a:p>
            <a:pPr marL="457200" lvl="0" indent="-323850" algn="just" rtl="0">
              <a:lnSpc>
                <a:spcPct val="100000"/>
              </a:lnSpc>
              <a:spcBef>
                <a:spcPts val="0"/>
              </a:spcBef>
              <a:spcAft>
                <a:spcPts val="0"/>
              </a:spcAft>
              <a:buClr>
                <a:srgbClr val="FFFFFF"/>
              </a:buClr>
              <a:buSzPts val="1500"/>
              <a:buChar char="➔"/>
            </a:pPr>
            <a:r>
              <a:rPr lang="en-GB" sz="1500">
                <a:solidFill>
                  <a:srgbClr val="FFFFFF"/>
                </a:solidFill>
              </a:rPr>
              <a:t>Many machine learning algorithms cannot operate on label data directly. They require all input variables and output variables to be numeric.</a:t>
            </a:r>
            <a:endParaRPr sz="1500">
              <a:solidFill>
                <a:srgbClr val="FFFFFF"/>
              </a:solidFill>
            </a:endParaRPr>
          </a:p>
          <a:p>
            <a:pPr marL="457200" lvl="0" indent="-323850" algn="just" rtl="0">
              <a:lnSpc>
                <a:spcPct val="100000"/>
              </a:lnSpc>
              <a:spcBef>
                <a:spcPts val="0"/>
              </a:spcBef>
              <a:spcAft>
                <a:spcPts val="0"/>
              </a:spcAft>
              <a:buClr>
                <a:srgbClr val="FFFFFF"/>
              </a:buClr>
              <a:buSzPts val="1500"/>
              <a:buChar char="➔"/>
            </a:pPr>
            <a:r>
              <a:rPr lang="en-GB" sz="1500">
                <a:solidFill>
                  <a:srgbClr val="FFFFFF"/>
                </a:solidFill>
              </a:rPr>
              <a:t>In general, this is mostly a constraint of the efficient implementation of machine learning algorithms rather than hard limitations on the algorithms themselves.</a:t>
            </a:r>
            <a:endParaRPr sz="1500">
              <a:solidFill>
                <a:srgbClr val="FFFFFF"/>
              </a:solidFill>
            </a:endParaRPr>
          </a:p>
          <a:p>
            <a:pPr marL="457200" lvl="0" indent="-323850" algn="just" rtl="0">
              <a:lnSpc>
                <a:spcPct val="100000"/>
              </a:lnSpc>
              <a:spcBef>
                <a:spcPts val="0"/>
              </a:spcBef>
              <a:spcAft>
                <a:spcPts val="0"/>
              </a:spcAft>
              <a:buClr>
                <a:srgbClr val="FFFFFF"/>
              </a:buClr>
              <a:buSzPts val="1500"/>
              <a:buChar char="➔"/>
            </a:pPr>
            <a:r>
              <a:rPr lang="en-GB" sz="1500">
                <a:solidFill>
                  <a:srgbClr val="FFFFFF"/>
                </a:solidFill>
              </a:rPr>
              <a:t>This means that categorical data must be converted to a numerical form. If the categorical variable is an output variable, you may also want to convert predictions by the model back into a categorical form in order to present them or use them in some application.</a:t>
            </a:r>
            <a:endParaRPr sz="1500">
              <a:solidFill>
                <a:srgbClr val="FFFFFF"/>
              </a:solidFill>
            </a:endParaRPr>
          </a:p>
        </p:txBody>
      </p:sp>
      <p:sp>
        <p:nvSpPr>
          <p:cNvPr id="581" name="Google Shape;581;p34"/>
          <p:cNvSpPr/>
          <p:nvPr/>
        </p:nvSpPr>
        <p:spPr>
          <a:xfrm>
            <a:off x="7691450" y="4345775"/>
            <a:ext cx="1455488" cy="800216"/>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35"/>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One-hot Encoding</a:t>
            </a:r>
            <a:endParaRPr/>
          </a:p>
        </p:txBody>
      </p:sp>
      <p:sp>
        <p:nvSpPr>
          <p:cNvPr id="587" name="Google Shape;587;p35"/>
          <p:cNvSpPr txBox="1">
            <a:spLocks noGrp="1"/>
          </p:cNvSpPr>
          <p:nvPr>
            <p:ph type="body" idx="1"/>
          </p:nvPr>
        </p:nvSpPr>
        <p:spPr>
          <a:xfrm>
            <a:off x="1297500" y="1461550"/>
            <a:ext cx="3798900" cy="3432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500" i="1"/>
              <a:t>One hot encoding is a process by which categorical variables are converted into a form that could be provided to ML algorithms to do a better job in prediction.</a:t>
            </a:r>
            <a:endParaRPr sz="1500">
              <a:solidFill>
                <a:srgbClr val="FFFFFF"/>
              </a:solidFill>
            </a:endParaRPr>
          </a:p>
          <a:p>
            <a:pPr marL="0" lvl="0" indent="0" algn="just" rtl="0">
              <a:spcBef>
                <a:spcPts val="1600"/>
              </a:spcBef>
              <a:spcAft>
                <a:spcPts val="0"/>
              </a:spcAft>
              <a:buNone/>
            </a:pPr>
            <a:r>
              <a:rPr lang="en-GB" sz="1500">
                <a:solidFill>
                  <a:srgbClr val="FFFFFF"/>
                </a:solidFill>
              </a:rPr>
              <a:t>It is the most widespread approach, and it works very well unless your categorical variable takes on a large number of values.</a:t>
            </a:r>
            <a:endParaRPr sz="1500">
              <a:solidFill>
                <a:srgbClr val="FFFFFF"/>
              </a:solidFill>
            </a:endParaRPr>
          </a:p>
          <a:p>
            <a:pPr marL="0" lvl="0" indent="0" algn="just" rtl="0">
              <a:spcBef>
                <a:spcPts val="1600"/>
              </a:spcBef>
              <a:spcAft>
                <a:spcPts val="1600"/>
              </a:spcAft>
              <a:buNone/>
            </a:pPr>
            <a:r>
              <a:rPr lang="en-GB" sz="1500">
                <a:solidFill>
                  <a:srgbClr val="FFFFFF"/>
                </a:solidFill>
              </a:rPr>
              <a:t>It creates new (binary) columns, indicating the presence of each possible value from the original data.</a:t>
            </a:r>
            <a:r>
              <a:rPr lang="en-GB" sz="1500" i="1">
                <a:solidFill>
                  <a:srgbClr val="FFFFFF"/>
                </a:solidFill>
              </a:rPr>
              <a:t> </a:t>
            </a:r>
            <a:endParaRPr sz="1500" i="1">
              <a:solidFill>
                <a:srgbClr val="FFFFFF"/>
              </a:solidFill>
            </a:endParaRPr>
          </a:p>
        </p:txBody>
      </p:sp>
      <p:pic>
        <p:nvPicPr>
          <p:cNvPr id="588" name="Google Shape;588;p35"/>
          <p:cNvPicPr preferRelativeResize="0"/>
          <p:nvPr/>
        </p:nvPicPr>
        <p:blipFill rotWithShape="1">
          <a:blip r:embed="rId3">
            <a:alphaModFix/>
          </a:blip>
          <a:srcRect l="22121" r="22115"/>
          <a:stretch/>
        </p:blipFill>
        <p:spPr>
          <a:xfrm rot="-5400000">
            <a:off x="5718946" y="1338207"/>
            <a:ext cx="2504700" cy="2509500"/>
          </a:xfrm>
          <a:prstGeom prst="diagStripe">
            <a:avLst>
              <a:gd name="adj" fmla="val 50445"/>
            </a:avLst>
          </a:prstGeom>
          <a:noFill/>
          <a:ln>
            <a:noFill/>
          </a:ln>
        </p:spPr>
      </p:pic>
      <p:pic>
        <p:nvPicPr>
          <p:cNvPr id="589" name="Google Shape;589;p35"/>
          <p:cNvPicPr preferRelativeResize="0"/>
          <p:nvPr/>
        </p:nvPicPr>
        <p:blipFill rotWithShape="1">
          <a:blip r:embed="rId3">
            <a:alphaModFix/>
          </a:blip>
          <a:srcRect l="22116" r="22116"/>
          <a:stretch/>
        </p:blipFill>
        <p:spPr>
          <a:xfrm rot="-5400000">
            <a:off x="5710147" y="2704980"/>
            <a:ext cx="2431500" cy="2436000"/>
          </a:xfrm>
          <a:prstGeom prst="diagStripe">
            <a:avLst>
              <a:gd name="adj" fmla="val 50445"/>
            </a:avLst>
          </a:prstGeom>
          <a:noFill/>
          <a:ln>
            <a:noFill/>
          </a:ln>
        </p:spPr>
      </p:pic>
      <p:pic>
        <p:nvPicPr>
          <p:cNvPr id="590" name="Google Shape;590;p35"/>
          <p:cNvPicPr preferRelativeResize="0"/>
          <p:nvPr/>
        </p:nvPicPr>
        <p:blipFill rotWithShape="1">
          <a:blip r:embed="rId3">
            <a:alphaModFix/>
          </a:blip>
          <a:srcRect l="22121" r="22115"/>
          <a:stretch/>
        </p:blipFill>
        <p:spPr>
          <a:xfrm rot="5400000">
            <a:off x="6637386" y="2137210"/>
            <a:ext cx="2504700" cy="2509500"/>
          </a:xfrm>
          <a:prstGeom prst="diagStripe">
            <a:avLst>
              <a:gd name="adj" fmla="val 50445"/>
            </a:avLst>
          </a:prstGeom>
          <a:noFill/>
          <a:ln>
            <a:noFill/>
          </a:ln>
        </p:spPr>
      </p:pic>
      <p:sp>
        <p:nvSpPr>
          <p:cNvPr id="591" name="Google Shape;591;p35"/>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834700" y="3609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235" name="Google Shape;235;p18"/>
          <p:cNvSpPr txBox="1"/>
          <p:nvPr/>
        </p:nvSpPr>
        <p:spPr>
          <a:xfrm>
            <a:off x="834700" y="1262225"/>
            <a:ext cx="4512300" cy="3324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1700">
                <a:solidFill>
                  <a:schemeClr val="lt1"/>
                </a:solidFill>
                <a:latin typeface="Lato"/>
                <a:ea typeface="Lato"/>
                <a:cs typeface="Lato"/>
                <a:sym typeface="Lato"/>
              </a:rPr>
              <a:t>According to the World Health Organization (WHO) stroke is the 2nd leading cause of death globally, responsible for approximately 11% of total deaths. </a:t>
            </a:r>
            <a:endParaRPr sz="1700">
              <a:solidFill>
                <a:schemeClr val="lt1"/>
              </a:solidFill>
              <a:latin typeface="Lato"/>
              <a:ea typeface="Lato"/>
              <a:cs typeface="Lato"/>
              <a:sym typeface="Lato"/>
            </a:endParaRPr>
          </a:p>
          <a:p>
            <a:pPr marL="0" lvl="0" indent="0" algn="just" rtl="0">
              <a:spcBef>
                <a:spcPts val="0"/>
              </a:spcBef>
              <a:spcAft>
                <a:spcPts val="0"/>
              </a:spcAft>
              <a:buNone/>
            </a:pPr>
            <a:endParaRPr sz="1700">
              <a:solidFill>
                <a:schemeClr val="lt1"/>
              </a:solidFill>
              <a:latin typeface="Lato"/>
              <a:ea typeface="Lato"/>
              <a:cs typeface="Lato"/>
              <a:sym typeface="Lato"/>
            </a:endParaRPr>
          </a:p>
          <a:p>
            <a:pPr marL="0" lvl="0" indent="0" algn="just" rtl="0">
              <a:spcBef>
                <a:spcPts val="0"/>
              </a:spcBef>
              <a:spcAft>
                <a:spcPts val="0"/>
              </a:spcAft>
              <a:buNone/>
            </a:pPr>
            <a:r>
              <a:rPr lang="en-GB" sz="1700" b="1">
                <a:solidFill>
                  <a:schemeClr val="lt1"/>
                </a:solidFill>
                <a:latin typeface="Lato"/>
                <a:ea typeface="Lato"/>
                <a:cs typeface="Lato"/>
                <a:sym typeface="Lato"/>
              </a:rPr>
              <a:t>First what is a stroke? </a:t>
            </a:r>
            <a:endParaRPr sz="1700" b="1">
              <a:solidFill>
                <a:schemeClr val="lt1"/>
              </a:solidFill>
              <a:latin typeface="Lato"/>
              <a:ea typeface="Lato"/>
              <a:cs typeface="Lato"/>
              <a:sym typeface="Lato"/>
            </a:endParaRPr>
          </a:p>
          <a:p>
            <a:pPr marL="0" lvl="0" indent="0" algn="just" rtl="0">
              <a:spcBef>
                <a:spcPts val="0"/>
              </a:spcBef>
              <a:spcAft>
                <a:spcPts val="0"/>
              </a:spcAft>
              <a:buNone/>
            </a:pPr>
            <a:endParaRPr sz="1700" b="1">
              <a:solidFill>
                <a:schemeClr val="lt1"/>
              </a:solidFill>
              <a:latin typeface="Lato"/>
              <a:ea typeface="Lato"/>
              <a:cs typeface="Lato"/>
              <a:sym typeface="Lato"/>
            </a:endParaRPr>
          </a:p>
          <a:p>
            <a:pPr marL="0" lvl="0" indent="0" algn="just" rtl="0">
              <a:spcBef>
                <a:spcPts val="0"/>
              </a:spcBef>
              <a:spcAft>
                <a:spcPts val="0"/>
              </a:spcAft>
              <a:buNone/>
            </a:pPr>
            <a:r>
              <a:rPr lang="en-GB" sz="1700">
                <a:solidFill>
                  <a:schemeClr val="lt1"/>
                </a:solidFill>
                <a:latin typeface="Lato"/>
                <a:ea typeface="Lato"/>
                <a:cs typeface="Lato"/>
                <a:sym typeface="Lato"/>
              </a:rPr>
              <a:t>• Stroke is a medical emergency. A stroke occurs when blood flow to a part of your brain is interrupted or reduced, preventing brain tissue from getting oxygen and nutrients. Brain cells begin to die within minutes.</a:t>
            </a:r>
            <a:endParaRPr sz="17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6"/>
          <p:cNvSpPr txBox="1">
            <a:spLocks noGrp="1"/>
          </p:cNvSpPr>
          <p:nvPr>
            <p:ph type="title"/>
          </p:nvPr>
        </p:nvSpPr>
        <p:spPr>
          <a:xfrm>
            <a:off x="1297500" y="393750"/>
            <a:ext cx="37989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One-hot Encoding</a:t>
            </a:r>
            <a:endParaRPr/>
          </a:p>
        </p:txBody>
      </p:sp>
      <p:pic>
        <p:nvPicPr>
          <p:cNvPr id="597" name="Google Shape;597;p36"/>
          <p:cNvPicPr preferRelativeResize="0"/>
          <p:nvPr/>
        </p:nvPicPr>
        <p:blipFill rotWithShape="1">
          <a:blip r:embed="rId3">
            <a:alphaModFix/>
          </a:blip>
          <a:srcRect l="9186" r="32000" b="65424"/>
          <a:stretch/>
        </p:blipFill>
        <p:spPr>
          <a:xfrm>
            <a:off x="820425" y="1772100"/>
            <a:ext cx="7722425" cy="2487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7"/>
          <p:cNvSpPr txBox="1">
            <a:spLocks noGrp="1"/>
          </p:cNvSpPr>
          <p:nvPr>
            <p:ph type="title"/>
          </p:nvPr>
        </p:nvSpPr>
        <p:spPr>
          <a:xfrm>
            <a:off x="1297500" y="393750"/>
            <a:ext cx="37989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One-hot Encoding</a:t>
            </a:r>
            <a:endParaRPr/>
          </a:p>
        </p:txBody>
      </p:sp>
      <p:pic>
        <p:nvPicPr>
          <p:cNvPr id="603" name="Google Shape;603;p37"/>
          <p:cNvPicPr preferRelativeResize="0"/>
          <p:nvPr/>
        </p:nvPicPr>
        <p:blipFill rotWithShape="1">
          <a:blip r:embed="rId3">
            <a:alphaModFix/>
          </a:blip>
          <a:srcRect l="2496" t="34300" b="5650"/>
          <a:stretch/>
        </p:blipFill>
        <p:spPr>
          <a:xfrm>
            <a:off x="473150" y="1651400"/>
            <a:ext cx="8197701" cy="27663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38"/>
          <p:cNvSpPr txBox="1">
            <a:spLocks noGrp="1"/>
          </p:cNvSpPr>
          <p:nvPr>
            <p:ph type="title"/>
          </p:nvPr>
        </p:nvSpPr>
        <p:spPr>
          <a:xfrm>
            <a:off x="1297500" y="393750"/>
            <a:ext cx="3798900" cy="5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Logistic Regression</a:t>
            </a:r>
            <a:endParaRPr/>
          </a:p>
        </p:txBody>
      </p:sp>
      <p:sp>
        <p:nvSpPr>
          <p:cNvPr id="609" name="Google Shape;609;p38"/>
          <p:cNvSpPr txBox="1">
            <a:spLocks noGrp="1"/>
          </p:cNvSpPr>
          <p:nvPr>
            <p:ph type="body" idx="1"/>
          </p:nvPr>
        </p:nvSpPr>
        <p:spPr>
          <a:xfrm>
            <a:off x="1297500" y="1461550"/>
            <a:ext cx="3798900" cy="3432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600" i="1"/>
              <a:t>Logistic regression is a statistical model that in its basic form uses a logistic function to model a binary dependent variable, although many more complex extensions exist. </a:t>
            </a:r>
            <a:endParaRPr sz="1600" i="1"/>
          </a:p>
          <a:p>
            <a:pPr marL="0" lvl="0" indent="0" algn="just" rtl="0">
              <a:spcBef>
                <a:spcPts val="1600"/>
              </a:spcBef>
              <a:spcAft>
                <a:spcPts val="1600"/>
              </a:spcAft>
              <a:buNone/>
            </a:pPr>
            <a:r>
              <a:rPr lang="en-GB" sz="1600" i="1"/>
              <a:t>In regression analysis, logistic regression (or logit regression) is estimating the parameters of a logistic model (a form of binary regression).</a:t>
            </a:r>
            <a:endParaRPr sz="1600" i="1">
              <a:solidFill>
                <a:srgbClr val="FFFFFF"/>
              </a:solidFill>
            </a:endParaRPr>
          </a:p>
        </p:txBody>
      </p:sp>
      <p:pic>
        <p:nvPicPr>
          <p:cNvPr id="610" name="Google Shape;610;p38"/>
          <p:cNvPicPr preferRelativeResize="0"/>
          <p:nvPr/>
        </p:nvPicPr>
        <p:blipFill rotWithShape="1">
          <a:blip r:embed="rId3">
            <a:alphaModFix/>
          </a:blip>
          <a:srcRect l="38933" r="-1508"/>
          <a:stretch/>
        </p:blipFill>
        <p:spPr>
          <a:xfrm rot="-5400000">
            <a:off x="5718946" y="1338207"/>
            <a:ext cx="2504700" cy="2509500"/>
          </a:xfrm>
          <a:prstGeom prst="diagStripe">
            <a:avLst>
              <a:gd name="adj" fmla="val 50445"/>
            </a:avLst>
          </a:prstGeom>
          <a:noFill/>
          <a:ln>
            <a:noFill/>
          </a:ln>
        </p:spPr>
      </p:pic>
      <p:pic>
        <p:nvPicPr>
          <p:cNvPr id="611" name="Google Shape;611;p38"/>
          <p:cNvPicPr preferRelativeResize="0"/>
          <p:nvPr/>
        </p:nvPicPr>
        <p:blipFill rotWithShape="1">
          <a:blip r:embed="rId3">
            <a:alphaModFix/>
          </a:blip>
          <a:srcRect l="18710" r="18710"/>
          <a:stretch/>
        </p:blipFill>
        <p:spPr>
          <a:xfrm rot="-5400000">
            <a:off x="5710147" y="2704980"/>
            <a:ext cx="2431500" cy="2436000"/>
          </a:xfrm>
          <a:prstGeom prst="diagStripe">
            <a:avLst>
              <a:gd name="adj" fmla="val 50445"/>
            </a:avLst>
          </a:prstGeom>
          <a:noFill/>
          <a:ln>
            <a:noFill/>
          </a:ln>
        </p:spPr>
      </p:pic>
      <p:pic>
        <p:nvPicPr>
          <p:cNvPr id="612" name="Google Shape;612;p38"/>
          <p:cNvPicPr preferRelativeResize="0"/>
          <p:nvPr/>
        </p:nvPicPr>
        <p:blipFill rotWithShape="1">
          <a:blip r:embed="rId3">
            <a:alphaModFix/>
          </a:blip>
          <a:srcRect l="18709" r="18715"/>
          <a:stretch/>
        </p:blipFill>
        <p:spPr>
          <a:xfrm rot="5400000">
            <a:off x="6637386" y="2137210"/>
            <a:ext cx="2504700" cy="2509500"/>
          </a:xfrm>
          <a:prstGeom prst="diagStripe">
            <a:avLst>
              <a:gd name="adj" fmla="val 50445"/>
            </a:avLst>
          </a:prstGeom>
          <a:noFill/>
          <a:ln>
            <a:noFill/>
          </a:ln>
        </p:spPr>
      </p:pic>
      <p:sp>
        <p:nvSpPr>
          <p:cNvPr id="613" name="Google Shape;613;p38"/>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39"/>
          <p:cNvSpPr txBox="1">
            <a:spLocks noGrp="1"/>
          </p:cNvSpPr>
          <p:nvPr>
            <p:ph type="title"/>
          </p:nvPr>
        </p:nvSpPr>
        <p:spPr>
          <a:xfrm>
            <a:off x="1297500" y="393750"/>
            <a:ext cx="6275700" cy="5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Application : Logistic Regression</a:t>
            </a:r>
            <a:endParaRPr/>
          </a:p>
        </p:txBody>
      </p:sp>
      <p:sp>
        <p:nvSpPr>
          <p:cNvPr id="619" name="Google Shape;619;p39"/>
          <p:cNvSpPr txBox="1">
            <a:spLocks noGrp="1"/>
          </p:cNvSpPr>
          <p:nvPr>
            <p:ph type="body" idx="1"/>
          </p:nvPr>
        </p:nvSpPr>
        <p:spPr>
          <a:xfrm>
            <a:off x="1297500" y="1461550"/>
            <a:ext cx="3798900" cy="3432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500" i="1">
                <a:solidFill>
                  <a:srgbClr val="FFFFFF"/>
                </a:solidFill>
              </a:rPr>
              <a:t>Logistic regression is used in various fields, including machine learning, most medical fields, and social sciences.</a:t>
            </a:r>
            <a:endParaRPr sz="1500" i="1">
              <a:solidFill>
                <a:srgbClr val="FFFFFF"/>
              </a:solidFill>
            </a:endParaRPr>
          </a:p>
          <a:p>
            <a:pPr marL="0" lvl="0" indent="0" algn="just" rtl="0">
              <a:spcBef>
                <a:spcPts val="1600"/>
              </a:spcBef>
              <a:spcAft>
                <a:spcPts val="1600"/>
              </a:spcAft>
              <a:buNone/>
            </a:pPr>
            <a:r>
              <a:rPr lang="en-GB" sz="1500" b="1" i="1">
                <a:solidFill>
                  <a:srgbClr val="FFFFFF"/>
                </a:solidFill>
              </a:rPr>
              <a:t>Logistic regression may be used to predict the risk of developing a given disease (e.g. diabetes; coronary heart disease), based on observed characteristics of the patient (age, sex, body mass index, results of various blood tests, etc.).</a:t>
            </a:r>
            <a:endParaRPr sz="1500" b="1" i="1">
              <a:solidFill>
                <a:srgbClr val="FFFFFF"/>
              </a:solidFill>
            </a:endParaRPr>
          </a:p>
        </p:txBody>
      </p:sp>
      <p:pic>
        <p:nvPicPr>
          <p:cNvPr id="620" name="Google Shape;620;p39"/>
          <p:cNvPicPr preferRelativeResize="0"/>
          <p:nvPr/>
        </p:nvPicPr>
        <p:blipFill rotWithShape="1">
          <a:blip r:embed="rId3">
            <a:alphaModFix/>
          </a:blip>
          <a:srcRect l="38933" r="-1508"/>
          <a:stretch/>
        </p:blipFill>
        <p:spPr>
          <a:xfrm rot="-5400000">
            <a:off x="5718946" y="1338207"/>
            <a:ext cx="2504700" cy="2509500"/>
          </a:xfrm>
          <a:prstGeom prst="diagStripe">
            <a:avLst>
              <a:gd name="adj" fmla="val 50445"/>
            </a:avLst>
          </a:prstGeom>
          <a:noFill/>
          <a:ln>
            <a:noFill/>
          </a:ln>
        </p:spPr>
      </p:pic>
      <p:pic>
        <p:nvPicPr>
          <p:cNvPr id="621" name="Google Shape;621;p39"/>
          <p:cNvPicPr preferRelativeResize="0"/>
          <p:nvPr/>
        </p:nvPicPr>
        <p:blipFill rotWithShape="1">
          <a:blip r:embed="rId3">
            <a:alphaModFix/>
          </a:blip>
          <a:srcRect l="18710" r="18710"/>
          <a:stretch/>
        </p:blipFill>
        <p:spPr>
          <a:xfrm rot="-5400000">
            <a:off x="5710147" y="2704980"/>
            <a:ext cx="2431500" cy="2436000"/>
          </a:xfrm>
          <a:prstGeom prst="diagStripe">
            <a:avLst>
              <a:gd name="adj" fmla="val 50445"/>
            </a:avLst>
          </a:prstGeom>
          <a:noFill/>
          <a:ln>
            <a:noFill/>
          </a:ln>
        </p:spPr>
      </p:pic>
      <p:pic>
        <p:nvPicPr>
          <p:cNvPr id="622" name="Google Shape;622;p39"/>
          <p:cNvPicPr preferRelativeResize="0"/>
          <p:nvPr/>
        </p:nvPicPr>
        <p:blipFill rotWithShape="1">
          <a:blip r:embed="rId3">
            <a:alphaModFix/>
          </a:blip>
          <a:srcRect l="18709" r="18715"/>
          <a:stretch/>
        </p:blipFill>
        <p:spPr>
          <a:xfrm rot="5400000">
            <a:off x="6637386" y="2137210"/>
            <a:ext cx="2504700" cy="2509500"/>
          </a:xfrm>
          <a:prstGeom prst="diagStripe">
            <a:avLst>
              <a:gd name="adj" fmla="val 50445"/>
            </a:avLst>
          </a:prstGeom>
          <a:noFill/>
          <a:ln>
            <a:noFill/>
          </a:ln>
        </p:spPr>
      </p:pic>
      <p:sp>
        <p:nvSpPr>
          <p:cNvPr id="623" name="Google Shape;623;p39"/>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40"/>
          <p:cNvSpPr txBox="1">
            <a:spLocks noGrp="1"/>
          </p:cNvSpPr>
          <p:nvPr>
            <p:ph type="title" idx="2"/>
          </p:nvPr>
        </p:nvSpPr>
        <p:spPr>
          <a:xfrm>
            <a:off x="2813750" y="364850"/>
            <a:ext cx="3526200" cy="8763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highlight>
                  <a:srgbClr val="000000"/>
                </a:highlight>
              </a:rPr>
              <a:t>Logistic Regression</a:t>
            </a:r>
            <a:r>
              <a:rPr lang="en-GB" sz="1900" b="1">
                <a:highlight>
                  <a:srgbClr val="000000"/>
                </a:highlight>
              </a:rPr>
              <a:t> </a:t>
            </a:r>
            <a:endParaRPr sz="1900" b="1">
              <a:highlight>
                <a:srgbClr val="000000"/>
              </a:highlight>
            </a:endParaRPr>
          </a:p>
          <a:p>
            <a:pPr marL="0" lvl="0" indent="0" algn="ctr" rtl="0">
              <a:spcBef>
                <a:spcPts val="0"/>
              </a:spcBef>
              <a:spcAft>
                <a:spcPts val="0"/>
              </a:spcAft>
              <a:buNone/>
            </a:pPr>
            <a:r>
              <a:rPr lang="en-GB" sz="1900" b="1"/>
              <a:t>Pros </a:t>
            </a:r>
            <a:r>
              <a:rPr lang="en-GB" sz="1900" b="1">
                <a:solidFill>
                  <a:srgbClr val="FFFFFF"/>
                </a:solidFill>
              </a:rPr>
              <a:t> </a:t>
            </a:r>
            <a:r>
              <a:rPr lang="en-GB" sz="1900" b="1">
                <a:solidFill>
                  <a:srgbClr val="000000"/>
                </a:solidFill>
              </a:rPr>
              <a:t>Cons</a:t>
            </a:r>
            <a:endParaRPr sz="1900" b="1">
              <a:solidFill>
                <a:srgbClr val="000000"/>
              </a:solidFill>
            </a:endParaRPr>
          </a:p>
        </p:txBody>
      </p:sp>
      <p:sp>
        <p:nvSpPr>
          <p:cNvPr id="629" name="Google Shape;629;p40"/>
          <p:cNvSpPr txBox="1">
            <a:spLocks noGrp="1"/>
          </p:cNvSpPr>
          <p:nvPr>
            <p:ph type="title"/>
          </p:nvPr>
        </p:nvSpPr>
        <p:spPr>
          <a:xfrm>
            <a:off x="287825" y="1570725"/>
            <a:ext cx="2720400" cy="2985300"/>
          </a:xfrm>
          <a:prstGeom prst="rect">
            <a:avLst/>
          </a:prstGeom>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SzPts val="1200"/>
              <a:buChar char="●"/>
            </a:pPr>
            <a:r>
              <a:rPr lang="en-GB" sz="1200"/>
              <a:t>Simple to implement.</a:t>
            </a:r>
            <a:endParaRPr sz="1200"/>
          </a:p>
          <a:p>
            <a:pPr marL="457200" lvl="0" indent="-304800" algn="just" rtl="0">
              <a:lnSpc>
                <a:spcPct val="115000"/>
              </a:lnSpc>
              <a:spcBef>
                <a:spcPts val="0"/>
              </a:spcBef>
              <a:spcAft>
                <a:spcPts val="0"/>
              </a:spcAft>
              <a:buSzPts val="1200"/>
              <a:buChar char="●"/>
            </a:pPr>
            <a:r>
              <a:rPr lang="en-GB" sz="1200"/>
              <a:t>Effective</a:t>
            </a:r>
            <a:endParaRPr sz="1200"/>
          </a:p>
          <a:p>
            <a:pPr marL="457200" lvl="0" indent="-304800" algn="just" rtl="0">
              <a:lnSpc>
                <a:spcPct val="115000"/>
              </a:lnSpc>
              <a:spcBef>
                <a:spcPts val="0"/>
              </a:spcBef>
              <a:spcAft>
                <a:spcPts val="0"/>
              </a:spcAft>
              <a:buSzPts val="1200"/>
              <a:buChar char="●"/>
            </a:pPr>
            <a:r>
              <a:rPr lang="en-GB" sz="1200"/>
              <a:t>Feature scaling not needed:  </a:t>
            </a:r>
            <a:endParaRPr sz="1200"/>
          </a:p>
          <a:p>
            <a:pPr marL="457200" lvl="0" indent="0" algn="just" rtl="0">
              <a:lnSpc>
                <a:spcPct val="115000"/>
              </a:lnSpc>
              <a:spcBef>
                <a:spcPts val="1600"/>
              </a:spcBef>
              <a:spcAft>
                <a:spcPts val="0"/>
              </a:spcAft>
              <a:buNone/>
            </a:pPr>
            <a:r>
              <a:rPr lang="en-GB" sz="1200"/>
              <a:t>Does not require input features to be scaled (can work with scaled features too, but doesn’t require scaling)</a:t>
            </a:r>
            <a:endParaRPr sz="1200"/>
          </a:p>
          <a:p>
            <a:pPr marL="457200" lvl="0" indent="-304800" algn="just" rtl="0">
              <a:lnSpc>
                <a:spcPct val="115000"/>
              </a:lnSpc>
              <a:spcBef>
                <a:spcPts val="1600"/>
              </a:spcBef>
              <a:spcAft>
                <a:spcPts val="0"/>
              </a:spcAft>
              <a:buSzPts val="1200"/>
              <a:buChar char="●"/>
            </a:pPr>
            <a:r>
              <a:rPr lang="en-GB" sz="1200"/>
              <a:t>Tuning of hyperparameters not needed.</a:t>
            </a:r>
            <a:endParaRPr sz="1200"/>
          </a:p>
        </p:txBody>
      </p:sp>
      <p:sp>
        <p:nvSpPr>
          <p:cNvPr id="630" name="Google Shape;630;p40"/>
          <p:cNvSpPr txBox="1">
            <a:spLocks noGrp="1"/>
          </p:cNvSpPr>
          <p:nvPr>
            <p:ph type="body" idx="1"/>
          </p:nvPr>
        </p:nvSpPr>
        <p:spPr>
          <a:xfrm>
            <a:off x="6109025" y="1570725"/>
            <a:ext cx="2647200" cy="32586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GB" sz="1200"/>
              <a:t>Poor performance on non-linear data (image data for e.g.)</a:t>
            </a:r>
            <a:endParaRPr sz="1200"/>
          </a:p>
          <a:p>
            <a:pPr marL="457200" lvl="0" indent="-304800" algn="just" rtl="0">
              <a:spcBef>
                <a:spcPts val="0"/>
              </a:spcBef>
              <a:spcAft>
                <a:spcPts val="0"/>
              </a:spcAft>
              <a:buSzPts val="1200"/>
              <a:buChar char="●"/>
            </a:pPr>
            <a:r>
              <a:rPr lang="en-GB" sz="1200" b="1"/>
              <a:t>Poor performance with irrelevant and highly correlated features</a:t>
            </a:r>
            <a:endParaRPr sz="1200" b="1"/>
          </a:p>
          <a:p>
            <a:pPr marL="457200" lvl="0" indent="-304800" algn="just" rtl="0">
              <a:spcBef>
                <a:spcPts val="0"/>
              </a:spcBef>
              <a:spcAft>
                <a:spcPts val="0"/>
              </a:spcAft>
              <a:buSzPts val="1200"/>
              <a:buChar char="●"/>
            </a:pPr>
            <a:r>
              <a:rPr lang="en-GB" sz="1200"/>
              <a:t>Not very powerful</a:t>
            </a:r>
            <a:endParaRPr sz="1200"/>
          </a:p>
          <a:p>
            <a:pPr marL="457200" lvl="0" indent="-304800" algn="just" rtl="0">
              <a:spcBef>
                <a:spcPts val="0"/>
              </a:spcBef>
              <a:spcAft>
                <a:spcPts val="0"/>
              </a:spcAft>
              <a:buSzPts val="1200"/>
              <a:buChar char="●"/>
            </a:pPr>
            <a:r>
              <a:rPr lang="en-GB" sz="1200" b="1"/>
              <a:t>High reliance on proper presentation of data.</a:t>
            </a:r>
            <a:r>
              <a:rPr lang="en-GB" sz="1200"/>
              <a:t> </a:t>
            </a:r>
            <a:endParaRPr sz="1200"/>
          </a:p>
          <a:p>
            <a:pPr marL="457200" lvl="0" indent="0" algn="just" rtl="0">
              <a:spcBef>
                <a:spcPts val="1600"/>
              </a:spcBef>
              <a:spcAft>
                <a:spcPts val="1600"/>
              </a:spcAft>
              <a:buNone/>
            </a:pPr>
            <a:r>
              <a:rPr lang="en-GB" sz="1200"/>
              <a:t>All the important variables / features should be identified for it to work well.</a:t>
            </a:r>
            <a:endParaRPr sz="1200"/>
          </a:p>
        </p:txBody>
      </p:sp>
      <p:grpSp>
        <p:nvGrpSpPr>
          <p:cNvPr id="631" name="Google Shape;631;p40"/>
          <p:cNvGrpSpPr/>
          <p:nvPr/>
        </p:nvGrpSpPr>
        <p:grpSpPr>
          <a:xfrm>
            <a:off x="3155498" y="1570728"/>
            <a:ext cx="2806260" cy="2002046"/>
            <a:chOff x="3553042" y="1657806"/>
            <a:chExt cx="3461100" cy="2671532"/>
          </a:xfrm>
        </p:grpSpPr>
        <p:sp>
          <p:nvSpPr>
            <p:cNvPr id="632" name="Google Shape;632;p40"/>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0"/>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0"/>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0" name="Google Shape;640;p40"/>
          <p:cNvPicPr preferRelativeResize="0"/>
          <p:nvPr/>
        </p:nvPicPr>
        <p:blipFill rotWithShape="1">
          <a:blip r:embed="rId3">
            <a:alphaModFix/>
          </a:blip>
          <a:srcRect t="3183" b="3183"/>
          <a:stretch/>
        </p:blipFill>
        <p:spPr>
          <a:xfrm>
            <a:off x="3198654" y="1613652"/>
            <a:ext cx="2720400" cy="1432800"/>
          </a:xfrm>
          <a:prstGeom prst="rect">
            <a:avLst/>
          </a:prstGeom>
          <a:noFill/>
          <a:ln>
            <a:noFill/>
          </a:ln>
        </p:spPr>
      </p:pic>
      <p:sp>
        <p:nvSpPr>
          <p:cNvPr id="641" name="Google Shape;641;p40"/>
          <p:cNvSpPr/>
          <p:nvPr/>
        </p:nvSpPr>
        <p:spPr>
          <a:xfrm flipH="1">
            <a:off x="3198699" y="1614438"/>
            <a:ext cx="2720400" cy="1431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1"/>
          <p:cNvSpPr txBox="1">
            <a:spLocks noGrp="1"/>
          </p:cNvSpPr>
          <p:nvPr>
            <p:ph type="title"/>
          </p:nvPr>
        </p:nvSpPr>
        <p:spPr>
          <a:xfrm>
            <a:off x="1297500" y="393750"/>
            <a:ext cx="37989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Logistic Regression</a:t>
            </a:r>
            <a:endParaRPr/>
          </a:p>
        </p:txBody>
      </p:sp>
      <p:pic>
        <p:nvPicPr>
          <p:cNvPr id="647" name="Google Shape;647;p41"/>
          <p:cNvPicPr preferRelativeResize="0"/>
          <p:nvPr/>
        </p:nvPicPr>
        <p:blipFill rotWithShape="1">
          <a:blip r:embed="rId3">
            <a:alphaModFix/>
          </a:blip>
          <a:srcRect/>
          <a:stretch/>
        </p:blipFill>
        <p:spPr>
          <a:xfrm>
            <a:off x="244563" y="1730025"/>
            <a:ext cx="8654875" cy="2645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42"/>
          <p:cNvSpPr txBox="1">
            <a:spLocks noGrp="1"/>
          </p:cNvSpPr>
          <p:nvPr>
            <p:ph type="title"/>
          </p:nvPr>
        </p:nvSpPr>
        <p:spPr>
          <a:xfrm>
            <a:off x="1297500" y="393750"/>
            <a:ext cx="37989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Logistic Regression</a:t>
            </a:r>
            <a:endParaRPr/>
          </a:p>
        </p:txBody>
      </p:sp>
      <p:pic>
        <p:nvPicPr>
          <p:cNvPr id="653" name="Google Shape;653;p42"/>
          <p:cNvPicPr preferRelativeResize="0"/>
          <p:nvPr/>
        </p:nvPicPr>
        <p:blipFill rotWithShape="1">
          <a:blip r:embed="rId3">
            <a:alphaModFix/>
          </a:blip>
          <a:srcRect/>
          <a:stretch/>
        </p:blipFill>
        <p:spPr>
          <a:xfrm>
            <a:off x="244575" y="1524000"/>
            <a:ext cx="8654850" cy="33516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43"/>
          <p:cNvSpPr txBox="1">
            <a:spLocks noGrp="1"/>
          </p:cNvSpPr>
          <p:nvPr>
            <p:ph type="title"/>
          </p:nvPr>
        </p:nvSpPr>
        <p:spPr>
          <a:xfrm>
            <a:off x="1297500" y="393750"/>
            <a:ext cx="37989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Logistic Regression</a:t>
            </a:r>
            <a:endParaRPr/>
          </a:p>
        </p:txBody>
      </p:sp>
      <p:pic>
        <p:nvPicPr>
          <p:cNvPr id="659" name="Google Shape;659;p43"/>
          <p:cNvPicPr preferRelativeResize="0"/>
          <p:nvPr/>
        </p:nvPicPr>
        <p:blipFill rotWithShape="1">
          <a:blip r:embed="rId3">
            <a:alphaModFix/>
          </a:blip>
          <a:srcRect l="518" r="36961"/>
          <a:stretch/>
        </p:blipFill>
        <p:spPr>
          <a:xfrm>
            <a:off x="1695213" y="1433550"/>
            <a:ext cx="5753574" cy="2784325"/>
          </a:xfrm>
          <a:prstGeom prst="rect">
            <a:avLst/>
          </a:prstGeom>
          <a:noFill/>
          <a:ln>
            <a:noFill/>
          </a:ln>
        </p:spPr>
      </p:pic>
      <p:sp>
        <p:nvSpPr>
          <p:cNvPr id="660" name="Google Shape;660;p43"/>
          <p:cNvSpPr/>
          <p:nvPr/>
        </p:nvSpPr>
        <p:spPr>
          <a:xfrm>
            <a:off x="820425" y="4070625"/>
            <a:ext cx="799200" cy="147300"/>
          </a:xfrm>
          <a:prstGeom prst="rightArrow">
            <a:avLst>
              <a:gd name="adj1" fmla="val 50000"/>
              <a:gd name="adj2" fmla="val 156959"/>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p:cNvSpPr txBox="1">
            <a:spLocks noGrp="1"/>
          </p:cNvSpPr>
          <p:nvPr>
            <p:ph type="title"/>
          </p:nvPr>
        </p:nvSpPr>
        <p:spPr>
          <a:xfrm>
            <a:off x="2049425" y="4374850"/>
            <a:ext cx="37989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i="1"/>
              <a:t>Accuracy came out to be </a:t>
            </a:r>
            <a:r>
              <a:rPr lang="en-GB" sz="1700" b="1" i="1"/>
              <a:t>75.06%</a:t>
            </a:r>
            <a:r>
              <a:rPr lang="en-GB" sz="1700" i="1"/>
              <a:t>.</a:t>
            </a:r>
            <a:endParaRPr sz="1700" i="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1297500" y="393750"/>
            <a:ext cx="3798900" cy="6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Confusion Matrix</a:t>
            </a:r>
            <a:endParaRPr/>
          </a:p>
        </p:txBody>
      </p:sp>
      <p:sp>
        <p:nvSpPr>
          <p:cNvPr id="667" name="Google Shape;667;p44"/>
          <p:cNvSpPr txBox="1">
            <a:spLocks noGrp="1"/>
          </p:cNvSpPr>
          <p:nvPr>
            <p:ph type="body" idx="1"/>
          </p:nvPr>
        </p:nvSpPr>
        <p:spPr>
          <a:xfrm>
            <a:off x="1297500" y="1461550"/>
            <a:ext cx="3798900" cy="34320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500" i="1"/>
              <a:t>A Confusion matrix is an N x N matrix used for evaluating the performance of a classification model, where N is the number of target classes. The matrix compares the actual target values with those predicted by the machine learning model. This gives us a holistic view of how well our classification model is performing and what kinds of errors it is making.</a:t>
            </a:r>
            <a:endParaRPr sz="1500" i="1">
              <a:solidFill>
                <a:srgbClr val="FFFFFF"/>
              </a:solidFill>
            </a:endParaRPr>
          </a:p>
        </p:txBody>
      </p:sp>
      <p:pic>
        <p:nvPicPr>
          <p:cNvPr id="668" name="Google Shape;668;p44"/>
          <p:cNvPicPr preferRelativeResize="0"/>
          <p:nvPr/>
        </p:nvPicPr>
        <p:blipFill rotWithShape="1">
          <a:blip r:embed="rId3">
            <a:alphaModFix/>
          </a:blip>
          <a:srcRect l="14702" r="-10920"/>
          <a:stretch/>
        </p:blipFill>
        <p:spPr>
          <a:xfrm rot="-5400000">
            <a:off x="5718946" y="1338207"/>
            <a:ext cx="2504700" cy="2509500"/>
          </a:xfrm>
          <a:prstGeom prst="diagStripe">
            <a:avLst>
              <a:gd name="adj" fmla="val 50445"/>
            </a:avLst>
          </a:prstGeom>
          <a:noFill/>
          <a:ln>
            <a:noFill/>
          </a:ln>
        </p:spPr>
      </p:pic>
      <p:pic>
        <p:nvPicPr>
          <p:cNvPr id="669" name="Google Shape;669;p44"/>
          <p:cNvPicPr preferRelativeResize="0"/>
          <p:nvPr/>
        </p:nvPicPr>
        <p:blipFill rotWithShape="1">
          <a:blip r:embed="rId3">
            <a:alphaModFix/>
          </a:blip>
          <a:srcRect l="3781"/>
          <a:stretch/>
        </p:blipFill>
        <p:spPr>
          <a:xfrm rot="-5400000">
            <a:off x="5710147" y="2704980"/>
            <a:ext cx="2431500" cy="2436000"/>
          </a:xfrm>
          <a:prstGeom prst="diagStripe">
            <a:avLst>
              <a:gd name="adj" fmla="val 50445"/>
            </a:avLst>
          </a:prstGeom>
          <a:noFill/>
          <a:ln>
            <a:noFill/>
          </a:ln>
        </p:spPr>
      </p:pic>
      <p:pic>
        <p:nvPicPr>
          <p:cNvPr id="670" name="Google Shape;670;p44"/>
          <p:cNvPicPr preferRelativeResize="0"/>
          <p:nvPr/>
        </p:nvPicPr>
        <p:blipFill rotWithShape="1">
          <a:blip r:embed="rId3">
            <a:alphaModFix/>
          </a:blip>
          <a:srcRect l="1895" r="1885"/>
          <a:stretch/>
        </p:blipFill>
        <p:spPr>
          <a:xfrm rot="5400000">
            <a:off x="6637386" y="2137210"/>
            <a:ext cx="2504700" cy="2509500"/>
          </a:xfrm>
          <a:prstGeom prst="diagStripe">
            <a:avLst>
              <a:gd name="adj" fmla="val 50445"/>
            </a:avLst>
          </a:prstGeom>
          <a:noFill/>
          <a:ln>
            <a:noFill/>
          </a:ln>
        </p:spPr>
      </p:pic>
      <p:sp>
        <p:nvSpPr>
          <p:cNvPr id="671" name="Google Shape;671;p44"/>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5"/>
          <p:cNvSpPr txBox="1">
            <a:spLocks noGrp="1"/>
          </p:cNvSpPr>
          <p:nvPr>
            <p:ph type="title"/>
          </p:nvPr>
        </p:nvSpPr>
        <p:spPr>
          <a:xfrm>
            <a:off x="1297500" y="393750"/>
            <a:ext cx="37989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Confusion Matrix</a:t>
            </a:r>
            <a:endParaRPr/>
          </a:p>
        </p:txBody>
      </p:sp>
      <p:pic>
        <p:nvPicPr>
          <p:cNvPr id="677" name="Google Shape;677;p45"/>
          <p:cNvPicPr preferRelativeResize="0"/>
          <p:nvPr/>
        </p:nvPicPr>
        <p:blipFill rotWithShape="1">
          <a:blip r:embed="rId3">
            <a:alphaModFix/>
          </a:blip>
          <a:srcRect r="31698"/>
          <a:stretch/>
        </p:blipFill>
        <p:spPr>
          <a:xfrm>
            <a:off x="1297500" y="1659775"/>
            <a:ext cx="6612824" cy="2316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Risk Factors</a:t>
            </a:r>
            <a:endParaRPr/>
          </a:p>
        </p:txBody>
      </p:sp>
      <p:sp>
        <p:nvSpPr>
          <p:cNvPr id="241" name="Google Shape;241;p19"/>
          <p:cNvSpPr txBox="1">
            <a:spLocks noGrp="1"/>
          </p:cNvSpPr>
          <p:nvPr>
            <p:ph type="body" idx="1"/>
          </p:nvPr>
        </p:nvSpPr>
        <p:spPr>
          <a:xfrm>
            <a:off x="1297500" y="1116150"/>
            <a:ext cx="7038900" cy="3585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600"/>
              <a:t>• Age: People aged 55 years and over </a:t>
            </a:r>
            <a:endParaRPr sz="1600"/>
          </a:p>
          <a:p>
            <a:pPr marL="0" lvl="0" indent="0" algn="just" rtl="0">
              <a:spcBef>
                <a:spcPts val="1600"/>
              </a:spcBef>
              <a:spcAft>
                <a:spcPts val="0"/>
              </a:spcAft>
              <a:buNone/>
            </a:pPr>
            <a:r>
              <a:rPr lang="en-GB" sz="1600"/>
              <a:t>• Hypertension: if the systolic pressure is 140 mm Hg or more, or the diastolic pressure is 90 mm Hg or more </a:t>
            </a:r>
            <a:endParaRPr sz="1600"/>
          </a:p>
          <a:p>
            <a:pPr marL="0" lvl="0" indent="0" algn="just" rtl="0">
              <a:spcBef>
                <a:spcPts val="1600"/>
              </a:spcBef>
              <a:spcAft>
                <a:spcPts val="0"/>
              </a:spcAft>
              <a:buNone/>
            </a:pPr>
            <a:r>
              <a:rPr lang="en-GB" sz="1600"/>
              <a:t>• Hypercholesterolemia: If the cholesterol level in the blood is 200 milligrams per decilitre </a:t>
            </a:r>
            <a:endParaRPr sz="1600"/>
          </a:p>
          <a:p>
            <a:pPr marL="0" lvl="0" indent="0" algn="just" rtl="0">
              <a:spcBef>
                <a:spcPts val="1600"/>
              </a:spcBef>
              <a:spcAft>
                <a:spcPts val="0"/>
              </a:spcAft>
              <a:buNone/>
            </a:pPr>
            <a:r>
              <a:rPr lang="en-GB" sz="1600"/>
              <a:t>• Smoking </a:t>
            </a:r>
            <a:endParaRPr sz="1600"/>
          </a:p>
          <a:p>
            <a:pPr marL="0" lvl="0" indent="0" algn="just" rtl="0">
              <a:spcBef>
                <a:spcPts val="1600"/>
              </a:spcBef>
              <a:spcAft>
                <a:spcPts val="0"/>
              </a:spcAft>
              <a:buNone/>
            </a:pPr>
            <a:r>
              <a:rPr lang="en-GB" sz="1600"/>
              <a:t>• Diabetes </a:t>
            </a:r>
            <a:endParaRPr sz="1600"/>
          </a:p>
          <a:p>
            <a:pPr marL="0" lvl="0" indent="0" algn="just" rtl="0">
              <a:spcBef>
                <a:spcPts val="1600"/>
              </a:spcBef>
              <a:spcAft>
                <a:spcPts val="0"/>
              </a:spcAft>
              <a:buNone/>
            </a:pPr>
            <a:r>
              <a:rPr lang="en-GB" sz="1600"/>
              <a:t>• Obesity: if the body mass index (BMI) is 30 or more</a:t>
            </a:r>
            <a:endParaRPr sz="1600">
              <a:latin typeface="Arial"/>
              <a:ea typeface="Arial"/>
              <a:cs typeface="Arial"/>
              <a:sym typeface="Arial"/>
            </a:endParaRPr>
          </a:p>
          <a:p>
            <a:pPr marL="0" lvl="0" indent="0" algn="just" rtl="0">
              <a:spcBef>
                <a:spcPts val="1600"/>
              </a:spcBef>
              <a:spcAft>
                <a:spcPts val="1600"/>
              </a:spcAft>
              <a:buNone/>
            </a:pP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6"/>
          <p:cNvSpPr txBox="1">
            <a:spLocks noGrp="1"/>
          </p:cNvSpPr>
          <p:nvPr>
            <p:ph type="title"/>
          </p:nvPr>
        </p:nvSpPr>
        <p:spPr>
          <a:xfrm>
            <a:off x="1297500" y="393750"/>
            <a:ext cx="37989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Confusion Matrix</a:t>
            </a:r>
            <a:endParaRPr/>
          </a:p>
        </p:txBody>
      </p:sp>
      <p:pic>
        <p:nvPicPr>
          <p:cNvPr id="683" name="Google Shape;683;p46"/>
          <p:cNvPicPr preferRelativeResize="0"/>
          <p:nvPr/>
        </p:nvPicPr>
        <p:blipFill>
          <a:blip r:embed="rId3">
            <a:alphaModFix/>
          </a:blip>
          <a:stretch>
            <a:fillRect/>
          </a:stretch>
        </p:blipFill>
        <p:spPr>
          <a:xfrm>
            <a:off x="1896600" y="1096350"/>
            <a:ext cx="5350796" cy="3818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timeline</a:t>
            </a:r>
            <a:endParaRPr/>
          </a:p>
        </p:txBody>
      </p:sp>
      <p:sp>
        <p:nvSpPr>
          <p:cNvPr id="689" name="Google Shape;689;p47"/>
          <p:cNvSpPr txBox="1"/>
          <p:nvPr/>
        </p:nvSpPr>
        <p:spPr>
          <a:xfrm>
            <a:off x="1851571" y="104657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FFFF"/>
                </a:solidFill>
                <a:latin typeface="Roboto"/>
                <a:ea typeface="Roboto"/>
                <a:cs typeface="Roboto"/>
                <a:sym typeface="Roboto"/>
              </a:rPr>
              <a:t>TASK 1</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690" name="Google Shape;690;p47"/>
          <p:cNvSpPr txBox="1"/>
          <p:nvPr/>
        </p:nvSpPr>
        <p:spPr>
          <a:xfrm>
            <a:off x="1731324" y="2273437"/>
            <a:ext cx="11667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FFFFFF"/>
                </a:solidFill>
                <a:latin typeface="Roboto"/>
                <a:ea typeface="Roboto"/>
                <a:cs typeface="Roboto"/>
                <a:sym typeface="Roboto"/>
              </a:rPr>
              <a:t>Research about the project</a:t>
            </a:r>
            <a:endParaRPr sz="800">
              <a:solidFill>
                <a:srgbClr val="FFFFFF"/>
              </a:solidFill>
              <a:latin typeface="Roboto"/>
              <a:ea typeface="Roboto"/>
              <a:cs typeface="Roboto"/>
              <a:sym typeface="Roboto"/>
            </a:endParaRPr>
          </a:p>
        </p:txBody>
      </p:sp>
      <p:sp>
        <p:nvSpPr>
          <p:cNvPr id="691" name="Google Shape;691;p47"/>
          <p:cNvSpPr txBox="1"/>
          <p:nvPr/>
        </p:nvSpPr>
        <p:spPr>
          <a:xfrm>
            <a:off x="2953267" y="104657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FFFF"/>
                </a:solidFill>
                <a:latin typeface="Roboto"/>
                <a:ea typeface="Roboto"/>
                <a:cs typeface="Roboto"/>
                <a:sym typeface="Roboto"/>
              </a:rPr>
              <a:t>TASK 2</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692" name="Google Shape;692;p47"/>
          <p:cNvSpPr txBox="1"/>
          <p:nvPr/>
        </p:nvSpPr>
        <p:spPr>
          <a:xfrm>
            <a:off x="2875634" y="2273437"/>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FFFFFF"/>
                </a:solidFill>
                <a:latin typeface="Roboto"/>
                <a:ea typeface="Roboto"/>
                <a:cs typeface="Roboto"/>
                <a:sym typeface="Roboto"/>
              </a:rPr>
              <a:t>Exploratory Data Analysis and Cleaning</a:t>
            </a:r>
            <a:endParaRPr sz="800">
              <a:solidFill>
                <a:srgbClr val="FFFFFF"/>
              </a:solidFill>
              <a:latin typeface="Roboto"/>
              <a:ea typeface="Roboto"/>
              <a:cs typeface="Roboto"/>
              <a:sym typeface="Roboto"/>
            </a:endParaRPr>
          </a:p>
        </p:txBody>
      </p:sp>
      <p:sp>
        <p:nvSpPr>
          <p:cNvPr id="693" name="Google Shape;693;p47"/>
          <p:cNvSpPr txBox="1"/>
          <p:nvPr/>
        </p:nvSpPr>
        <p:spPr>
          <a:xfrm>
            <a:off x="4047473" y="104657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FFFF"/>
                </a:solidFill>
                <a:latin typeface="Roboto"/>
                <a:ea typeface="Roboto"/>
                <a:cs typeface="Roboto"/>
                <a:sym typeface="Roboto"/>
              </a:rPr>
              <a:t>TASK 3</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694" name="Google Shape;694;p47"/>
          <p:cNvSpPr txBox="1"/>
          <p:nvPr/>
        </p:nvSpPr>
        <p:spPr>
          <a:xfrm>
            <a:off x="4012142" y="2273435"/>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FFFFFF"/>
                </a:solidFill>
                <a:latin typeface="Roboto"/>
                <a:ea typeface="Roboto"/>
                <a:cs typeface="Roboto"/>
                <a:sym typeface="Roboto"/>
              </a:rPr>
              <a:t>Using various methods to accurately predict stroke occurrence using dataset</a:t>
            </a:r>
            <a:endParaRPr sz="800">
              <a:solidFill>
                <a:srgbClr val="FFFFFF"/>
              </a:solidFill>
              <a:latin typeface="Roboto"/>
              <a:ea typeface="Roboto"/>
              <a:cs typeface="Roboto"/>
              <a:sym typeface="Roboto"/>
            </a:endParaRPr>
          </a:p>
        </p:txBody>
      </p:sp>
      <p:sp>
        <p:nvSpPr>
          <p:cNvPr id="695" name="Google Shape;695;p47"/>
          <p:cNvSpPr txBox="1"/>
          <p:nvPr/>
        </p:nvSpPr>
        <p:spPr>
          <a:xfrm>
            <a:off x="5139036" y="104657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chemeClr val="lt1"/>
                </a:solidFill>
                <a:latin typeface="Roboto"/>
                <a:ea typeface="Roboto"/>
                <a:cs typeface="Roboto"/>
                <a:sym typeface="Roboto"/>
              </a:rPr>
              <a:t>TASK 4</a:t>
            </a:r>
            <a:endParaRPr sz="800">
              <a:solidFill>
                <a:schemeClr val="lt1"/>
              </a:solidFill>
              <a:latin typeface="Roboto"/>
              <a:ea typeface="Roboto"/>
              <a:cs typeface="Roboto"/>
              <a:sym typeface="Roboto"/>
            </a:endParaRPr>
          </a:p>
        </p:txBody>
      </p:sp>
      <p:sp>
        <p:nvSpPr>
          <p:cNvPr id="696" name="Google Shape;696;p47"/>
          <p:cNvSpPr txBox="1"/>
          <p:nvPr/>
        </p:nvSpPr>
        <p:spPr>
          <a:xfrm>
            <a:off x="5145896" y="2273437"/>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chemeClr val="lt1"/>
                </a:solidFill>
                <a:latin typeface="Roboto"/>
                <a:ea typeface="Roboto"/>
                <a:cs typeface="Roboto"/>
                <a:sym typeface="Roboto"/>
              </a:rPr>
              <a:t>Collection &amp; Representation of Data found</a:t>
            </a:r>
            <a:endParaRPr sz="800">
              <a:solidFill>
                <a:schemeClr val="lt1"/>
              </a:solidFill>
              <a:latin typeface="Roboto"/>
              <a:ea typeface="Roboto"/>
              <a:cs typeface="Roboto"/>
              <a:sym typeface="Roboto"/>
            </a:endParaRPr>
          </a:p>
        </p:txBody>
      </p:sp>
      <p:sp>
        <p:nvSpPr>
          <p:cNvPr id="697" name="Google Shape;697;p47"/>
          <p:cNvSpPr txBox="1"/>
          <p:nvPr/>
        </p:nvSpPr>
        <p:spPr>
          <a:xfrm>
            <a:off x="6227334" y="104657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Roboto"/>
                <a:ea typeface="Roboto"/>
                <a:cs typeface="Roboto"/>
                <a:sym typeface="Roboto"/>
              </a:rPr>
              <a:t>TASK 5</a:t>
            </a:r>
            <a:endParaRPr sz="80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chemeClr val="lt1"/>
              </a:solidFill>
              <a:latin typeface="Roboto"/>
              <a:ea typeface="Roboto"/>
              <a:cs typeface="Roboto"/>
              <a:sym typeface="Roboto"/>
            </a:endParaRPr>
          </a:p>
        </p:txBody>
      </p:sp>
      <p:sp>
        <p:nvSpPr>
          <p:cNvPr id="698" name="Google Shape;698;p47"/>
          <p:cNvSpPr txBox="1"/>
          <p:nvPr/>
        </p:nvSpPr>
        <p:spPr>
          <a:xfrm>
            <a:off x="6276285" y="2273437"/>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chemeClr val="lt1"/>
                </a:solidFill>
                <a:latin typeface="Roboto"/>
                <a:ea typeface="Roboto"/>
                <a:cs typeface="Roboto"/>
                <a:sym typeface="Roboto"/>
              </a:rPr>
              <a:t>Proper Documentation &amp; Integration</a:t>
            </a:r>
            <a:endParaRPr sz="800">
              <a:solidFill>
                <a:schemeClr val="lt1"/>
              </a:solidFill>
              <a:latin typeface="Roboto"/>
              <a:ea typeface="Roboto"/>
              <a:cs typeface="Roboto"/>
              <a:sym typeface="Roboto"/>
            </a:endParaRPr>
          </a:p>
        </p:txBody>
      </p:sp>
      <p:cxnSp>
        <p:nvCxnSpPr>
          <p:cNvPr id="699" name="Google Shape;699;p47"/>
          <p:cNvCxnSpPr/>
          <p:nvPr/>
        </p:nvCxnSpPr>
        <p:spPr>
          <a:xfrm>
            <a:off x="2334865" y="12223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700" name="Google Shape;700;p47"/>
          <p:cNvSpPr/>
          <p:nvPr/>
        </p:nvSpPr>
        <p:spPr>
          <a:xfrm flipH="1">
            <a:off x="1801285" y="17613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701" name="Google Shape;701;p47"/>
          <p:cNvSpPr/>
          <p:nvPr/>
        </p:nvSpPr>
        <p:spPr>
          <a:xfrm>
            <a:off x="1800912" y="19029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702" name="Google Shape;702;p47"/>
          <p:cNvCxnSpPr/>
          <p:nvPr/>
        </p:nvCxnSpPr>
        <p:spPr>
          <a:xfrm>
            <a:off x="3428522" y="12223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703" name="Google Shape;703;p47"/>
          <p:cNvSpPr/>
          <p:nvPr/>
        </p:nvSpPr>
        <p:spPr>
          <a:xfrm flipH="1">
            <a:off x="2894942" y="17613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  </a:t>
            </a:r>
            <a:endParaRPr>
              <a:solidFill>
                <a:srgbClr val="999999"/>
              </a:solidFill>
            </a:endParaRPr>
          </a:p>
        </p:txBody>
      </p:sp>
      <p:sp>
        <p:nvSpPr>
          <p:cNvPr id="704" name="Google Shape;704;p47"/>
          <p:cNvSpPr/>
          <p:nvPr/>
        </p:nvSpPr>
        <p:spPr>
          <a:xfrm>
            <a:off x="2894569" y="19029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705" name="Google Shape;705;p47"/>
          <p:cNvCxnSpPr/>
          <p:nvPr/>
        </p:nvCxnSpPr>
        <p:spPr>
          <a:xfrm>
            <a:off x="4522728" y="12223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706" name="Google Shape;706;p47"/>
          <p:cNvSpPr/>
          <p:nvPr/>
        </p:nvSpPr>
        <p:spPr>
          <a:xfrm flipH="1">
            <a:off x="3989148" y="17613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707" name="Google Shape;707;p47"/>
          <p:cNvSpPr/>
          <p:nvPr/>
        </p:nvSpPr>
        <p:spPr>
          <a:xfrm>
            <a:off x="3988775" y="19029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708" name="Google Shape;708;p47"/>
          <p:cNvCxnSpPr/>
          <p:nvPr/>
        </p:nvCxnSpPr>
        <p:spPr>
          <a:xfrm>
            <a:off x="5614292" y="12223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709" name="Google Shape;709;p47"/>
          <p:cNvSpPr/>
          <p:nvPr/>
        </p:nvSpPr>
        <p:spPr>
          <a:xfrm flipH="1">
            <a:off x="5080712" y="17613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710" name="Google Shape;710;p47"/>
          <p:cNvSpPr/>
          <p:nvPr/>
        </p:nvSpPr>
        <p:spPr>
          <a:xfrm>
            <a:off x="5080339" y="19029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711" name="Google Shape;711;p47"/>
          <p:cNvCxnSpPr/>
          <p:nvPr/>
        </p:nvCxnSpPr>
        <p:spPr>
          <a:xfrm>
            <a:off x="6702590" y="1222358"/>
            <a:ext cx="639000" cy="660000"/>
          </a:xfrm>
          <a:prstGeom prst="straightConnector1">
            <a:avLst/>
          </a:prstGeom>
          <a:noFill/>
          <a:ln w="9525" cap="flat" cmpd="sng">
            <a:solidFill>
              <a:schemeClr val="accent3"/>
            </a:solidFill>
            <a:prstDash val="solid"/>
            <a:round/>
            <a:headEnd type="none" w="med" len="med"/>
            <a:tailEnd type="none" w="med" len="med"/>
          </a:ln>
        </p:spPr>
      </p:cxnSp>
      <p:sp>
        <p:nvSpPr>
          <p:cNvPr id="712" name="Google Shape;712;p47"/>
          <p:cNvSpPr/>
          <p:nvPr/>
        </p:nvSpPr>
        <p:spPr>
          <a:xfrm flipH="1">
            <a:off x="6169010" y="176135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713" name="Google Shape;713;p47"/>
          <p:cNvSpPr/>
          <p:nvPr/>
        </p:nvSpPr>
        <p:spPr>
          <a:xfrm>
            <a:off x="6168637" y="1902938"/>
            <a:ext cx="1185000" cy="128100"/>
          </a:xfrm>
          <a:prstGeom prst="parallelogram">
            <a:avLst>
              <a:gd name="adj" fmla="val 9695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pic>
        <p:nvPicPr>
          <p:cNvPr id="714" name="Google Shape;714;p47"/>
          <p:cNvPicPr preferRelativeResize="0"/>
          <p:nvPr/>
        </p:nvPicPr>
        <p:blipFill>
          <a:blip r:embed="rId3">
            <a:alphaModFix/>
          </a:blip>
          <a:stretch>
            <a:fillRect/>
          </a:stretch>
        </p:blipFill>
        <p:spPr>
          <a:xfrm>
            <a:off x="3989159" y="3182099"/>
            <a:ext cx="2244941" cy="1794326"/>
          </a:xfrm>
          <a:prstGeom prst="rect">
            <a:avLst/>
          </a:prstGeom>
          <a:noFill/>
          <a:ln>
            <a:noFill/>
          </a:ln>
        </p:spPr>
      </p:pic>
      <p:sp>
        <p:nvSpPr>
          <p:cNvPr id="715" name="Google Shape;715;p47"/>
          <p:cNvSpPr txBox="1">
            <a:spLocks noGrp="1"/>
          </p:cNvSpPr>
          <p:nvPr>
            <p:ph type="title"/>
          </p:nvPr>
        </p:nvSpPr>
        <p:spPr>
          <a:xfrm>
            <a:off x="1992325" y="3785825"/>
            <a:ext cx="3146700" cy="4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a:t>Gantt Chart :</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MOTIVATION</a:t>
            </a:r>
            <a:endParaRPr/>
          </a:p>
        </p:txBody>
      </p:sp>
      <p:sp>
        <p:nvSpPr>
          <p:cNvPr id="247" name="Google Shape;247;p20"/>
          <p:cNvSpPr txBox="1">
            <a:spLocks noGrp="1"/>
          </p:cNvSpPr>
          <p:nvPr>
            <p:ph type="body" idx="1"/>
          </p:nvPr>
        </p:nvSpPr>
        <p:spPr>
          <a:xfrm>
            <a:off x="1297500" y="1116150"/>
            <a:ext cx="7038900" cy="35856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500"/>
              <a:t>Stroke is becoming an important cause of premature death and disability in low-income and middle-income countries like India, largely driven by demographic changes and enhanced by the increasing prevalence of the key modifiable risk factors. As a result, developing countries are exposed to a double burden of both communicable and noncommunicable diseases. The poor are increasingly affected by stroke, because of both the changing population exposures to risk factors and, most tragically, not being able to afford the high cost for stroke care. Majority of stroke survivors continue to live with disabilities, and the costs of on-going rehabilitation and long term-care are largely undertaken by family members, which impoverish their families. Being able to predict the possibility of a stroke is highly desirable for clinicians. This allows clinicians to set reasonable goals with patients and relatives, and to reach shared before-care decisions for recovery or rehabilitation.</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Techniques/ Technologies used</a:t>
            </a:r>
            <a:endParaRPr/>
          </a:p>
        </p:txBody>
      </p:sp>
      <p:sp>
        <p:nvSpPr>
          <p:cNvPr id="253" name="Google Shape;253;p21"/>
          <p:cNvSpPr txBox="1">
            <a:spLocks noGrp="1"/>
          </p:cNvSpPr>
          <p:nvPr>
            <p:ph type="body" idx="1"/>
          </p:nvPr>
        </p:nvSpPr>
        <p:spPr>
          <a:xfrm>
            <a:off x="4228275" y="1441325"/>
            <a:ext cx="4318500" cy="2124300"/>
          </a:xfrm>
          <a:prstGeom prst="rect">
            <a:avLst/>
          </a:prstGeom>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en-GB" sz="1500"/>
              <a:t>Python</a:t>
            </a:r>
            <a:endParaRPr sz="1500"/>
          </a:p>
          <a:p>
            <a:pPr marL="457200" lvl="0" indent="-323850" algn="l" rtl="0">
              <a:spcBef>
                <a:spcPts val="0"/>
              </a:spcBef>
              <a:spcAft>
                <a:spcPts val="0"/>
              </a:spcAft>
              <a:buSzPts val="1500"/>
              <a:buChar char="●"/>
            </a:pPr>
            <a:r>
              <a:rPr lang="en-GB" sz="1500"/>
              <a:t>Skit-learn</a:t>
            </a:r>
            <a:endParaRPr sz="1500"/>
          </a:p>
          <a:p>
            <a:pPr marL="457200" lvl="0" indent="-323850" algn="l" rtl="0">
              <a:spcBef>
                <a:spcPts val="0"/>
              </a:spcBef>
              <a:spcAft>
                <a:spcPts val="0"/>
              </a:spcAft>
              <a:buSzPts val="1500"/>
              <a:buChar char="●"/>
            </a:pPr>
            <a:r>
              <a:rPr lang="en-GB" sz="1500"/>
              <a:t>Pandas</a:t>
            </a:r>
            <a:endParaRPr sz="1500"/>
          </a:p>
          <a:p>
            <a:pPr marL="457200" lvl="0" indent="-323850" algn="l" rtl="0">
              <a:spcBef>
                <a:spcPts val="0"/>
              </a:spcBef>
              <a:spcAft>
                <a:spcPts val="0"/>
              </a:spcAft>
              <a:buSzPts val="1500"/>
              <a:buChar char="●"/>
            </a:pPr>
            <a:r>
              <a:rPr lang="en-GB" sz="1500"/>
              <a:t>Matplotlib</a:t>
            </a:r>
            <a:endParaRPr sz="1500"/>
          </a:p>
          <a:p>
            <a:pPr marL="457200" lvl="0" indent="-323850" algn="l" rtl="0">
              <a:spcBef>
                <a:spcPts val="0"/>
              </a:spcBef>
              <a:spcAft>
                <a:spcPts val="0"/>
              </a:spcAft>
              <a:buSzPts val="1500"/>
              <a:buChar char="●"/>
            </a:pPr>
            <a:r>
              <a:rPr lang="en-GB" sz="1500"/>
              <a:t>Logistic Regression</a:t>
            </a:r>
            <a:endParaRPr sz="1500"/>
          </a:p>
          <a:p>
            <a:pPr marL="457200" lvl="0" indent="-323850" algn="l" rtl="0">
              <a:spcBef>
                <a:spcPts val="0"/>
              </a:spcBef>
              <a:spcAft>
                <a:spcPts val="0"/>
              </a:spcAft>
              <a:buSzPts val="1500"/>
              <a:buChar char="●"/>
            </a:pPr>
            <a:r>
              <a:rPr lang="en-GB" sz="1500"/>
              <a:t>One hot encoding</a:t>
            </a:r>
            <a:endParaRPr sz="1500"/>
          </a:p>
          <a:p>
            <a:pPr marL="457200" lvl="0" indent="-323850" algn="l" rtl="0">
              <a:spcBef>
                <a:spcPts val="0"/>
              </a:spcBef>
              <a:spcAft>
                <a:spcPts val="0"/>
              </a:spcAft>
              <a:buSzPts val="1500"/>
              <a:buChar char="●"/>
            </a:pPr>
            <a:r>
              <a:rPr lang="en-GB" sz="1500"/>
              <a:t>Jupyter Notebook</a:t>
            </a:r>
            <a:endParaRPr sz="1500"/>
          </a:p>
          <a:p>
            <a:pPr marL="457200" lvl="0" indent="0" algn="l" rtl="0">
              <a:spcBef>
                <a:spcPts val="1600"/>
              </a:spcBef>
              <a:spcAft>
                <a:spcPts val="0"/>
              </a:spcAft>
              <a:buNone/>
            </a:pPr>
            <a:r>
              <a:rPr lang="en-GB" sz="1500"/>
              <a:t>Some other basic data science knowledge</a:t>
            </a:r>
            <a:endParaRPr sz="1500"/>
          </a:p>
          <a:p>
            <a:pPr marL="0" lvl="0" indent="0" algn="l" rtl="0">
              <a:spcBef>
                <a:spcPts val="1600"/>
              </a:spcBef>
              <a:spcAft>
                <a:spcPts val="1600"/>
              </a:spcAft>
              <a:buNone/>
            </a:pP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title"/>
          </p:nvPr>
        </p:nvSpPr>
        <p:spPr>
          <a:xfrm>
            <a:off x="129750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Facilities Required</a:t>
            </a:r>
            <a:endParaRPr/>
          </a:p>
        </p:txBody>
      </p:sp>
      <p:sp>
        <p:nvSpPr>
          <p:cNvPr id="259" name="Google Shape;259;p22"/>
          <p:cNvSpPr txBox="1">
            <a:spLocks noGrp="1"/>
          </p:cNvSpPr>
          <p:nvPr>
            <p:ph type="subTitle" idx="1"/>
          </p:nvPr>
        </p:nvSpPr>
        <p:spPr>
          <a:xfrm>
            <a:off x="1297500" y="934650"/>
            <a:ext cx="6750600" cy="437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latin typeface="Montserrat"/>
                <a:ea typeface="Montserrat"/>
                <a:cs typeface="Montserrat"/>
                <a:sym typeface="Montserrat"/>
              </a:rPr>
              <a:t>System Requirements for the proposed work</a:t>
            </a:r>
            <a:endParaRPr/>
          </a:p>
        </p:txBody>
      </p:sp>
      <p:sp>
        <p:nvSpPr>
          <p:cNvPr id="260" name="Google Shape;260;p22"/>
          <p:cNvSpPr txBox="1">
            <a:spLocks noGrp="1"/>
          </p:cNvSpPr>
          <p:nvPr>
            <p:ph type="body" idx="2"/>
          </p:nvPr>
        </p:nvSpPr>
        <p:spPr>
          <a:xfrm>
            <a:off x="1297500" y="1656775"/>
            <a:ext cx="1991100" cy="275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500" b="1"/>
              <a:t>Ram:</a:t>
            </a:r>
            <a:r>
              <a:rPr lang="en-GB" sz="1500"/>
              <a:t> minimum 8-16 Gb</a:t>
            </a:r>
            <a:endParaRPr sz="1500"/>
          </a:p>
          <a:p>
            <a:pPr marL="0" lvl="0" indent="0" algn="just" rtl="0">
              <a:spcBef>
                <a:spcPts val="1600"/>
              </a:spcBef>
              <a:spcAft>
                <a:spcPts val="0"/>
              </a:spcAft>
              <a:buNone/>
            </a:pPr>
            <a:r>
              <a:rPr lang="en-GB" sz="1500" b="1"/>
              <a:t>CPU: </a:t>
            </a:r>
            <a:r>
              <a:rPr lang="en-GB" sz="1500"/>
              <a:t>Intel Corei5 7 th Generation or more is preferred. </a:t>
            </a:r>
            <a:endParaRPr sz="1500"/>
          </a:p>
          <a:p>
            <a:pPr marL="0" lvl="0" indent="0" algn="just" rtl="0">
              <a:spcBef>
                <a:spcPts val="1600"/>
              </a:spcBef>
              <a:spcAft>
                <a:spcPts val="0"/>
              </a:spcAft>
              <a:buNone/>
            </a:pPr>
            <a:r>
              <a:rPr lang="en-GB" sz="1500" b="1"/>
              <a:t>Storage:</a:t>
            </a:r>
            <a:r>
              <a:rPr lang="en-GB" sz="1500"/>
              <a:t> minimum 256gb or more (1TB preferred).</a:t>
            </a:r>
            <a:endParaRPr sz="1500"/>
          </a:p>
          <a:p>
            <a:pPr marL="0" lvl="0" indent="0" algn="just" rtl="0">
              <a:spcBef>
                <a:spcPts val="1600"/>
              </a:spcBef>
              <a:spcAft>
                <a:spcPts val="1600"/>
              </a:spcAft>
              <a:buNone/>
            </a:pPr>
            <a:endParaRPr sz="1200">
              <a:latin typeface="Arial"/>
              <a:ea typeface="Arial"/>
              <a:cs typeface="Arial"/>
              <a:sym typeface="Arial"/>
            </a:endParaRPr>
          </a:p>
        </p:txBody>
      </p:sp>
      <p:grpSp>
        <p:nvGrpSpPr>
          <p:cNvPr id="261" name="Google Shape;261;p22"/>
          <p:cNvGrpSpPr/>
          <p:nvPr/>
        </p:nvGrpSpPr>
        <p:grpSpPr>
          <a:xfrm>
            <a:off x="3517188" y="1656777"/>
            <a:ext cx="3462484" cy="2672600"/>
            <a:chOff x="3553042" y="1657806"/>
            <a:chExt cx="3461100" cy="2671532"/>
          </a:xfrm>
        </p:grpSpPr>
        <p:sp>
          <p:nvSpPr>
            <p:cNvPr id="262" name="Google Shape;262;p22"/>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0" name="Google Shape;270;p22"/>
          <p:cNvPicPr preferRelativeResize="0"/>
          <p:nvPr/>
        </p:nvPicPr>
        <p:blipFill rotWithShape="1">
          <a:blip r:embed="rId3">
            <a:alphaModFix/>
          </a:blip>
          <a:srcRect t="7264" b="7264"/>
          <a:stretch/>
        </p:blipFill>
        <p:spPr>
          <a:xfrm>
            <a:off x="3570069" y="1713899"/>
            <a:ext cx="3356400" cy="1912500"/>
          </a:xfrm>
          <a:prstGeom prst="rect">
            <a:avLst/>
          </a:prstGeom>
          <a:noFill/>
          <a:ln>
            <a:noFill/>
          </a:ln>
        </p:spPr>
      </p:pic>
      <p:sp>
        <p:nvSpPr>
          <p:cNvPr id="271" name="Google Shape;271;p22"/>
          <p:cNvSpPr/>
          <p:nvPr/>
        </p:nvSpPr>
        <p:spPr>
          <a:xfrm flipH="1">
            <a:off x="3569929" y="1714948"/>
            <a:ext cx="3356400" cy="19101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22"/>
          <p:cNvGrpSpPr/>
          <p:nvPr/>
        </p:nvGrpSpPr>
        <p:grpSpPr>
          <a:xfrm>
            <a:off x="6884050" y="1716000"/>
            <a:ext cx="2259900" cy="1103400"/>
            <a:chOff x="6884050" y="1716000"/>
            <a:chExt cx="2259900" cy="1103400"/>
          </a:xfrm>
        </p:grpSpPr>
        <p:sp>
          <p:nvSpPr>
            <p:cNvPr id="273" name="Google Shape;273;p22"/>
            <p:cNvSpPr/>
            <p:nvPr/>
          </p:nvSpPr>
          <p:spPr>
            <a:xfrm>
              <a:off x="6884050" y="1716000"/>
              <a:ext cx="2259900" cy="11034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74" name="Google Shape;274;p22"/>
            <p:cNvSpPr txBox="1"/>
            <p:nvPr/>
          </p:nvSpPr>
          <p:spPr>
            <a:xfrm>
              <a:off x="7354784" y="1840351"/>
              <a:ext cx="1550400" cy="7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FFFFFF"/>
                  </a:solidFill>
                </a:rPr>
                <a:t>HIGH SPEED INTERNET CONNECTIVITY is preferred</a:t>
              </a:r>
              <a:endParaRPr sz="700">
                <a:solidFill>
                  <a:srgbClr val="D9F0FF"/>
                </a:solidFill>
              </a:endParaRPr>
            </a:p>
          </p:txBody>
        </p:sp>
      </p:grpSp>
      <p:grpSp>
        <p:nvGrpSpPr>
          <p:cNvPr id="275" name="Google Shape;275;p22"/>
          <p:cNvGrpSpPr/>
          <p:nvPr/>
        </p:nvGrpSpPr>
        <p:grpSpPr>
          <a:xfrm>
            <a:off x="6470900" y="2744576"/>
            <a:ext cx="1122449" cy="1668667"/>
            <a:chOff x="6505573" y="2745170"/>
            <a:chExt cx="1122000" cy="1668000"/>
          </a:xfrm>
        </p:grpSpPr>
        <p:sp>
          <p:nvSpPr>
            <p:cNvPr id="276" name="Google Shape;276;p22"/>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0" name="Google Shape;280;p22"/>
          <p:cNvPicPr preferRelativeResize="0"/>
          <p:nvPr/>
        </p:nvPicPr>
        <p:blipFill rotWithShape="1">
          <a:blip r:embed="rId4">
            <a:alphaModFix/>
          </a:blip>
          <a:srcRect l="24391" r="24396"/>
          <a:stretch/>
        </p:blipFill>
        <p:spPr>
          <a:xfrm>
            <a:off x="6470381" y="2818527"/>
            <a:ext cx="1122300" cy="1461000"/>
          </a:xfrm>
          <a:prstGeom prst="rect">
            <a:avLst/>
          </a:prstGeom>
          <a:noFill/>
          <a:ln>
            <a:noFill/>
          </a:ln>
        </p:spPr>
      </p:pic>
      <p:sp>
        <p:nvSpPr>
          <p:cNvPr id="281" name="Google Shape;281;p22"/>
          <p:cNvSpPr/>
          <p:nvPr/>
        </p:nvSpPr>
        <p:spPr>
          <a:xfrm flipH="1">
            <a:off x="6470215" y="2818767"/>
            <a:ext cx="1122300" cy="1461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22"/>
          <p:cNvGrpSpPr/>
          <p:nvPr/>
        </p:nvGrpSpPr>
        <p:grpSpPr>
          <a:xfrm>
            <a:off x="6080176" y="3375336"/>
            <a:ext cx="570528" cy="1135689"/>
            <a:chOff x="9543736" y="4486132"/>
            <a:chExt cx="570300" cy="1135235"/>
          </a:xfrm>
        </p:grpSpPr>
        <p:sp>
          <p:nvSpPr>
            <p:cNvPr id="283" name="Google Shape;283;p22"/>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7" name="Google Shape;287;p22"/>
          <p:cNvPicPr preferRelativeResize="0"/>
          <p:nvPr/>
        </p:nvPicPr>
        <p:blipFill rotWithShape="1">
          <a:blip r:embed="rId5">
            <a:alphaModFix/>
          </a:blip>
          <a:srcRect l="33475" r="33475"/>
          <a:stretch/>
        </p:blipFill>
        <p:spPr>
          <a:xfrm>
            <a:off x="6079557" y="3374919"/>
            <a:ext cx="570300" cy="973800"/>
          </a:xfrm>
          <a:prstGeom prst="round2SameRect">
            <a:avLst>
              <a:gd name="adj1" fmla="val 4129"/>
              <a:gd name="adj2" fmla="val 0"/>
            </a:avLst>
          </a:prstGeom>
          <a:noFill/>
          <a:ln>
            <a:noFill/>
          </a:ln>
        </p:spPr>
      </p:pic>
      <p:sp>
        <p:nvSpPr>
          <p:cNvPr id="288" name="Google Shape;288;p22"/>
          <p:cNvSpPr/>
          <p:nvPr/>
        </p:nvSpPr>
        <p:spPr>
          <a:xfrm flipH="1">
            <a:off x="6079436" y="3398094"/>
            <a:ext cx="570300" cy="9507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22"/>
          <p:cNvGrpSpPr/>
          <p:nvPr/>
        </p:nvGrpSpPr>
        <p:grpSpPr>
          <a:xfrm>
            <a:off x="7350028" y="3727561"/>
            <a:ext cx="499100" cy="758547"/>
            <a:chOff x="7384375" y="3728000"/>
            <a:chExt cx="498900" cy="758244"/>
          </a:xfrm>
        </p:grpSpPr>
        <p:sp>
          <p:nvSpPr>
            <p:cNvPr id="290" name="Google Shape;290;p22"/>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22"/>
          <p:cNvGrpSpPr/>
          <p:nvPr/>
        </p:nvGrpSpPr>
        <p:grpSpPr>
          <a:xfrm>
            <a:off x="7350063" y="3857292"/>
            <a:ext cx="523846" cy="507077"/>
            <a:chOff x="7384385" y="3857442"/>
            <a:chExt cx="523637" cy="506874"/>
          </a:xfrm>
        </p:grpSpPr>
        <p:sp>
          <p:nvSpPr>
            <p:cNvPr id="295" name="Google Shape;295;p22"/>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2"/>
            <p:cNvGrpSpPr/>
            <p:nvPr/>
          </p:nvGrpSpPr>
          <p:grpSpPr>
            <a:xfrm>
              <a:off x="7384385" y="3857442"/>
              <a:ext cx="523637" cy="498900"/>
              <a:chOff x="7384385" y="3857442"/>
              <a:chExt cx="523637" cy="498900"/>
            </a:xfrm>
          </p:grpSpPr>
          <p:sp>
            <p:nvSpPr>
              <p:cNvPr id="297" name="Google Shape;297;p22"/>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99" name="Google Shape;299;p22"/>
          <p:cNvPicPr preferRelativeResize="0"/>
          <p:nvPr/>
        </p:nvPicPr>
        <p:blipFill rotWithShape="1">
          <a:blip r:embed="rId5">
            <a:alphaModFix/>
          </a:blip>
          <a:srcRect l="21725" r="21725"/>
          <a:stretch/>
        </p:blipFill>
        <p:spPr>
          <a:xfrm>
            <a:off x="7379612" y="3888791"/>
            <a:ext cx="438600" cy="437700"/>
          </a:xfrm>
          <a:prstGeom prst="ellipse">
            <a:avLst/>
          </a:prstGeom>
          <a:noFill/>
          <a:ln w="9525" cap="flat" cmpd="sng">
            <a:solidFill>
              <a:srgbClr val="FFFFFF"/>
            </a:solidFill>
            <a:prstDash val="solid"/>
            <a:round/>
            <a:headEnd type="none" w="sm" len="sm"/>
            <a:tailEnd type="none" w="sm" len="sm"/>
          </a:ln>
        </p:spPr>
      </p:pic>
      <p:grpSp>
        <p:nvGrpSpPr>
          <p:cNvPr id="300" name="Google Shape;300;p22"/>
          <p:cNvGrpSpPr/>
          <p:nvPr/>
        </p:nvGrpSpPr>
        <p:grpSpPr>
          <a:xfrm>
            <a:off x="7948338" y="3727561"/>
            <a:ext cx="477502" cy="758547"/>
            <a:chOff x="7982421" y="3727763"/>
            <a:chExt cx="477311" cy="758244"/>
          </a:xfrm>
        </p:grpSpPr>
        <p:sp>
          <p:nvSpPr>
            <p:cNvPr id="301" name="Google Shape;301;p22"/>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2"/>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2"/>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2"/>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9" name="Google Shape;309;p22"/>
          <p:cNvPicPr preferRelativeResize="0"/>
          <p:nvPr/>
        </p:nvPicPr>
        <p:blipFill rotWithShape="1">
          <a:blip r:embed="rId4">
            <a:alphaModFix/>
          </a:blip>
          <a:srcRect l="20631" r="20637"/>
          <a:stretch/>
        </p:blipFill>
        <p:spPr>
          <a:xfrm>
            <a:off x="7966179" y="3884431"/>
            <a:ext cx="415200" cy="4713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Methodology / Planning of Work</a:t>
            </a:r>
            <a:endParaRPr/>
          </a:p>
        </p:txBody>
      </p:sp>
      <p:sp>
        <p:nvSpPr>
          <p:cNvPr id="315" name="Google Shape;315;p23"/>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16" name="Google Shape;316;p23"/>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Exploratory Data Analysis and Cleaning</a:t>
            </a:r>
            <a:endParaRPr>
              <a:solidFill>
                <a:srgbClr val="FFFFFF"/>
              </a:solidFill>
            </a:endParaRPr>
          </a:p>
        </p:txBody>
      </p:sp>
      <p:sp>
        <p:nvSpPr>
          <p:cNvPr id="317" name="Google Shape;317;p23"/>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18" name="Google Shape;318;p23"/>
          <p:cNvSpPr txBox="1">
            <a:spLocks noGrp="1"/>
          </p:cNvSpPr>
          <p:nvPr>
            <p:ph type="body" idx="1"/>
          </p:nvPr>
        </p:nvSpPr>
        <p:spPr>
          <a:xfrm>
            <a:off x="2030400" y="265851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Using logistic regression methods to accurately predict stroke occurrence using dataset.</a:t>
            </a:r>
            <a:endParaRPr>
              <a:solidFill>
                <a:srgbClr val="FFFFFF"/>
              </a:solidFill>
            </a:endParaRPr>
          </a:p>
        </p:txBody>
      </p:sp>
      <p:sp>
        <p:nvSpPr>
          <p:cNvPr id="319" name="Google Shape;319;p23"/>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320" name="Google Shape;320;p23"/>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FFFFFF"/>
                </a:solidFill>
              </a:rPr>
              <a:t>Collection, Representation, Proper documentation &amp; Integration of Data &amp; results found</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4"/>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Exploratory Data Analysis</a:t>
            </a:r>
            <a:endParaRPr/>
          </a:p>
        </p:txBody>
      </p:sp>
      <p:sp>
        <p:nvSpPr>
          <p:cNvPr id="326" name="Google Shape;326;p24"/>
          <p:cNvSpPr txBox="1">
            <a:spLocks noGrp="1"/>
          </p:cNvSpPr>
          <p:nvPr>
            <p:ph type="body" idx="1"/>
          </p:nvPr>
        </p:nvSpPr>
        <p:spPr>
          <a:xfrm>
            <a:off x="1297500" y="1604425"/>
            <a:ext cx="3798900" cy="17973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500" i="1">
                <a:solidFill>
                  <a:srgbClr val="FFFFFF"/>
                </a:solidFill>
              </a:rPr>
              <a:t>Exploratory Data Analysis refers to the critical process of performing initial investigations on data so as to discover patterns,to spot anomalies,to test hypothesis and to check assumptions with the help of summary statistics and graphical representations.</a:t>
            </a:r>
            <a:endParaRPr sz="1500" i="1"/>
          </a:p>
        </p:txBody>
      </p:sp>
      <p:pic>
        <p:nvPicPr>
          <p:cNvPr id="327" name="Google Shape;327;p24"/>
          <p:cNvPicPr preferRelativeResize="0"/>
          <p:nvPr/>
        </p:nvPicPr>
        <p:blipFill rotWithShape="1">
          <a:blip r:embed="rId3">
            <a:alphaModFix/>
          </a:blip>
          <a:srcRect l="20304" r="20309"/>
          <a:stretch/>
        </p:blipFill>
        <p:spPr>
          <a:xfrm rot="-5400000">
            <a:off x="5718946" y="1338207"/>
            <a:ext cx="2504700" cy="2509500"/>
          </a:xfrm>
          <a:prstGeom prst="diagStripe">
            <a:avLst>
              <a:gd name="adj" fmla="val 50445"/>
            </a:avLst>
          </a:prstGeom>
          <a:noFill/>
          <a:ln>
            <a:noFill/>
          </a:ln>
        </p:spPr>
      </p:pic>
      <p:pic>
        <p:nvPicPr>
          <p:cNvPr id="328" name="Google Shape;328;p24"/>
          <p:cNvPicPr preferRelativeResize="0"/>
          <p:nvPr/>
        </p:nvPicPr>
        <p:blipFill rotWithShape="1">
          <a:blip r:embed="rId3">
            <a:alphaModFix/>
          </a:blip>
          <a:srcRect l="37302" t="30300" r="3307" b="-30299"/>
          <a:stretch/>
        </p:blipFill>
        <p:spPr>
          <a:xfrm rot="-5400000">
            <a:off x="5710147" y="2704980"/>
            <a:ext cx="2431500" cy="2436000"/>
          </a:xfrm>
          <a:prstGeom prst="diagStripe">
            <a:avLst>
              <a:gd name="adj" fmla="val 50445"/>
            </a:avLst>
          </a:prstGeom>
          <a:noFill/>
          <a:ln>
            <a:noFill/>
          </a:ln>
        </p:spPr>
      </p:pic>
      <p:pic>
        <p:nvPicPr>
          <p:cNvPr id="329" name="Google Shape;329;p24"/>
          <p:cNvPicPr preferRelativeResize="0"/>
          <p:nvPr/>
        </p:nvPicPr>
        <p:blipFill rotWithShape="1">
          <a:blip r:embed="rId3">
            <a:alphaModFix/>
          </a:blip>
          <a:srcRect l="20304" r="20309"/>
          <a:stretch/>
        </p:blipFill>
        <p:spPr>
          <a:xfrm rot="5400000">
            <a:off x="6637386" y="2137210"/>
            <a:ext cx="2504700" cy="2509500"/>
          </a:xfrm>
          <a:prstGeom prst="diagStripe">
            <a:avLst>
              <a:gd name="adj" fmla="val 50445"/>
            </a:avLst>
          </a:prstGeom>
          <a:noFill/>
          <a:ln>
            <a:noFill/>
          </a:ln>
        </p:spPr>
      </p:pic>
      <p:sp>
        <p:nvSpPr>
          <p:cNvPr id="330" name="Google Shape;330;p24"/>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331" name="Google Shape;331;p24"/>
          <p:cNvSpPr txBox="1">
            <a:spLocks noGrp="1"/>
          </p:cNvSpPr>
          <p:nvPr>
            <p:ph type="body" idx="1"/>
          </p:nvPr>
        </p:nvSpPr>
        <p:spPr>
          <a:xfrm>
            <a:off x="1297500" y="3599175"/>
            <a:ext cx="3798900" cy="12225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500"/>
              <a:t>It is a good practice to understand the data first and try to gather as many insights from it. EDA is all about making sense of data in hand,before using that data for analysis.</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25"/>
          <p:cNvPicPr preferRelativeResize="0"/>
          <p:nvPr/>
        </p:nvPicPr>
        <p:blipFill>
          <a:blip r:embed="rId3">
            <a:alphaModFix/>
          </a:blip>
          <a:stretch>
            <a:fillRect/>
          </a:stretch>
        </p:blipFill>
        <p:spPr>
          <a:xfrm>
            <a:off x="4572000" y="472775"/>
            <a:ext cx="4140401" cy="2994591"/>
          </a:xfrm>
          <a:prstGeom prst="rect">
            <a:avLst/>
          </a:prstGeom>
          <a:noFill/>
          <a:ln>
            <a:noFill/>
          </a:ln>
        </p:spPr>
      </p:pic>
      <p:sp>
        <p:nvSpPr>
          <p:cNvPr id="337" name="Google Shape;337;p25"/>
          <p:cNvSpPr txBox="1">
            <a:spLocks noGrp="1"/>
          </p:cNvSpPr>
          <p:nvPr>
            <p:ph type="subTitle" idx="4294967295"/>
          </p:nvPr>
        </p:nvSpPr>
        <p:spPr>
          <a:xfrm>
            <a:off x="1297500" y="472775"/>
            <a:ext cx="3511200" cy="320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500"/>
              <a:t>Observations based on….</a:t>
            </a:r>
            <a:endParaRPr sz="1500"/>
          </a:p>
        </p:txBody>
      </p:sp>
      <p:sp>
        <p:nvSpPr>
          <p:cNvPr id="338" name="Google Shape;338;p25"/>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Gender</a:t>
            </a:r>
            <a:endParaRPr/>
          </a:p>
        </p:txBody>
      </p:sp>
      <p:grpSp>
        <p:nvGrpSpPr>
          <p:cNvPr id="339" name="Google Shape;339;p25"/>
          <p:cNvGrpSpPr/>
          <p:nvPr/>
        </p:nvGrpSpPr>
        <p:grpSpPr>
          <a:xfrm>
            <a:off x="818675" y="3071800"/>
            <a:ext cx="1018200" cy="1018200"/>
            <a:chOff x="1359550" y="3154500"/>
            <a:chExt cx="1018200" cy="1018200"/>
          </a:xfrm>
        </p:grpSpPr>
        <p:sp>
          <p:nvSpPr>
            <p:cNvPr id="340" name="Google Shape;340;p25"/>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409800" y="3204750"/>
              <a:ext cx="917700" cy="917700"/>
            </a:xfrm>
            <a:prstGeom prst="pie">
              <a:avLst>
                <a:gd name="adj1" fmla="val 17477094"/>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5"/>
          <p:cNvSpPr txBox="1"/>
          <p:nvPr/>
        </p:nvSpPr>
        <p:spPr>
          <a:xfrm>
            <a:off x="797075" y="4277815"/>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Men</a:t>
            </a:r>
            <a:endParaRPr sz="1200">
              <a:solidFill>
                <a:schemeClr val="lt1"/>
              </a:solidFill>
              <a:latin typeface="Lato"/>
              <a:ea typeface="Lato"/>
              <a:cs typeface="Lato"/>
              <a:sym typeface="Lato"/>
            </a:endParaRPr>
          </a:p>
        </p:txBody>
      </p:sp>
      <p:sp>
        <p:nvSpPr>
          <p:cNvPr id="345" name="Google Shape;345;p25"/>
          <p:cNvSpPr txBox="1"/>
          <p:nvPr/>
        </p:nvSpPr>
        <p:spPr>
          <a:xfrm>
            <a:off x="997950" y="3425325"/>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95.47%</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46" name="Google Shape;346;p25"/>
          <p:cNvSpPr/>
          <p:nvPr/>
        </p:nvSpPr>
        <p:spPr>
          <a:xfrm>
            <a:off x="817050" y="1865775"/>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867300" y="1916025"/>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867300" y="1916025"/>
            <a:ext cx="917700" cy="917700"/>
          </a:xfrm>
          <a:prstGeom prst="pie">
            <a:avLst>
              <a:gd name="adj1" fmla="val 14905586"/>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998100" y="2046825"/>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txBox="1"/>
          <p:nvPr/>
        </p:nvSpPr>
        <p:spPr>
          <a:xfrm>
            <a:off x="998100" y="2219300"/>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4.52%</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51" name="Google Shape;351;p25"/>
          <p:cNvSpPr/>
          <p:nvPr/>
        </p:nvSpPr>
        <p:spPr>
          <a:xfrm>
            <a:off x="2126101" y="1865775"/>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2176351" y="1916025"/>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2176351" y="1916025"/>
            <a:ext cx="917700" cy="917700"/>
          </a:xfrm>
          <a:prstGeom prst="pie">
            <a:avLst>
              <a:gd name="adj1" fmla="val 15097154"/>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307151" y="2046825"/>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txBox="1"/>
          <p:nvPr/>
        </p:nvSpPr>
        <p:spPr>
          <a:xfrm>
            <a:off x="2369577" y="2219300"/>
            <a:ext cx="594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3.97%</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56" name="Google Shape;356;p25"/>
          <p:cNvSpPr/>
          <p:nvPr/>
        </p:nvSpPr>
        <p:spPr>
          <a:xfrm>
            <a:off x="2126859" y="30718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77109" y="31220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177109" y="3122050"/>
            <a:ext cx="917700" cy="917700"/>
          </a:xfrm>
          <a:prstGeom prst="pie">
            <a:avLst>
              <a:gd name="adj1" fmla="val 17338579"/>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307909" y="32528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txBox="1"/>
          <p:nvPr/>
        </p:nvSpPr>
        <p:spPr>
          <a:xfrm>
            <a:off x="2104500" y="4328065"/>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Women</a:t>
            </a:r>
            <a:endParaRPr sz="1200">
              <a:solidFill>
                <a:schemeClr val="lt1"/>
              </a:solidFill>
              <a:latin typeface="Lato"/>
              <a:ea typeface="Lato"/>
              <a:cs typeface="Lato"/>
              <a:sym typeface="Lato"/>
            </a:endParaRPr>
          </a:p>
        </p:txBody>
      </p:sp>
      <p:sp>
        <p:nvSpPr>
          <p:cNvPr id="361" name="Google Shape;361;p25"/>
          <p:cNvSpPr txBox="1"/>
          <p:nvPr/>
        </p:nvSpPr>
        <p:spPr>
          <a:xfrm>
            <a:off x="2307050" y="3425325"/>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96.03%</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62" name="Google Shape;362;p25"/>
          <p:cNvSpPr txBox="1">
            <a:spLocks noGrp="1"/>
          </p:cNvSpPr>
          <p:nvPr>
            <p:ph type="subTitle" idx="4294967295"/>
          </p:nvPr>
        </p:nvSpPr>
        <p:spPr>
          <a:xfrm>
            <a:off x="3420150" y="2149175"/>
            <a:ext cx="1364400" cy="32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1</a:t>
            </a:r>
            <a:endParaRPr sz="1200"/>
          </a:p>
        </p:txBody>
      </p:sp>
      <p:sp>
        <p:nvSpPr>
          <p:cNvPr id="363" name="Google Shape;363;p25"/>
          <p:cNvSpPr txBox="1">
            <a:spLocks noGrp="1"/>
          </p:cNvSpPr>
          <p:nvPr>
            <p:ph type="subTitle" idx="4294967295"/>
          </p:nvPr>
        </p:nvSpPr>
        <p:spPr>
          <a:xfrm>
            <a:off x="3435025" y="3400275"/>
            <a:ext cx="1364400" cy="32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0</a:t>
            </a:r>
            <a:endParaRPr sz="1200"/>
          </a:p>
        </p:txBody>
      </p:sp>
      <p:sp>
        <p:nvSpPr>
          <p:cNvPr id="364" name="Google Shape;364;p25"/>
          <p:cNvSpPr txBox="1">
            <a:spLocks noGrp="1"/>
          </p:cNvSpPr>
          <p:nvPr>
            <p:ph type="subTitle" idx="4294967295"/>
          </p:nvPr>
        </p:nvSpPr>
        <p:spPr>
          <a:xfrm>
            <a:off x="4572000" y="3720975"/>
            <a:ext cx="3511200" cy="993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500"/>
          </a:p>
          <a:p>
            <a:pPr marL="457200" lvl="0" indent="-323850" algn="l" rtl="0">
              <a:lnSpc>
                <a:spcPct val="100000"/>
              </a:lnSpc>
              <a:spcBef>
                <a:spcPts val="0"/>
              </a:spcBef>
              <a:spcAft>
                <a:spcPts val="0"/>
              </a:spcAft>
              <a:buSzPts val="1500"/>
              <a:buChar char="●"/>
            </a:pPr>
            <a:r>
              <a:rPr lang="en-GB" sz="1500"/>
              <a:t>Men are more prone to strokes than women</a:t>
            </a:r>
            <a:endParaRPr sz="1500"/>
          </a:p>
          <a:p>
            <a:pPr marL="0" lvl="0" indent="0" algn="l" rtl="0">
              <a:lnSpc>
                <a:spcPct val="100000"/>
              </a:lnSpc>
              <a:spcBef>
                <a:spcPts val="0"/>
              </a:spcBef>
              <a:spcAft>
                <a:spcPts val="0"/>
              </a:spcAft>
              <a:buNone/>
            </a:pPr>
            <a:endParaRPr sz="1500"/>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1386</Words>
  <Application>Microsoft Office PowerPoint</Application>
  <PresentationFormat>On-screen Show (16:9)</PresentationFormat>
  <Paragraphs>191</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Montserrat</vt:lpstr>
      <vt:lpstr>Lato</vt:lpstr>
      <vt:lpstr>Arial</vt:lpstr>
      <vt:lpstr>Roboto</vt:lpstr>
      <vt:lpstr>Focus</vt:lpstr>
      <vt:lpstr>SP-IMLA STROKE PREDICTION USING AN INTEGRATED MACHINE LEARNING APPROACH</vt:lpstr>
      <vt:lpstr>INTRODUCTION</vt:lpstr>
      <vt:lpstr>Risk Factors</vt:lpstr>
      <vt:lpstr>MOTIVATION</vt:lpstr>
      <vt:lpstr>Techniques/ Technologies used</vt:lpstr>
      <vt:lpstr>Facilities Required</vt:lpstr>
      <vt:lpstr>Methodology / Planning of Work</vt:lpstr>
      <vt:lpstr>Exploratory Data Analysis</vt:lpstr>
      <vt:lpstr>Gender</vt:lpstr>
      <vt:lpstr>Hypertension</vt:lpstr>
      <vt:lpstr>Heart Disease</vt:lpstr>
      <vt:lpstr>Ever Married</vt:lpstr>
      <vt:lpstr>Residence Type</vt:lpstr>
      <vt:lpstr>Job Type</vt:lpstr>
      <vt:lpstr>Age</vt:lpstr>
      <vt:lpstr>Glucose Levels</vt:lpstr>
      <vt:lpstr>BMI</vt:lpstr>
      <vt:lpstr>Why One-Hot Encode Data in Machine Learning?</vt:lpstr>
      <vt:lpstr>One-hot Encoding</vt:lpstr>
      <vt:lpstr>One-hot Encoding</vt:lpstr>
      <vt:lpstr>One-hot Encoding</vt:lpstr>
      <vt:lpstr>Logistic Regression</vt:lpstr>
      <vt:lpstr>Application : Logistic Regression</vt:lpstr>
      <vt:lpstr>Logistic Regression  Pros  Cons</vt:lpstr>
      <vt:lpstr>Logistic Regression</vt:lpstr>
      <vt:lpstr>Logistic Regression</vt:lpstr>
      <vt:lpstr>Logistic Regression</vt:lpstr>
      <vt:lpstr>Confusion Matrix</vt:lpstr>
      <vt:lpstr>Confusion Matrix</vt:lpstr>
      <vt:lpstr>Confusion Matrix</vt:lpstr>
      <vt:lpstr>Project 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SP-IMLA STROKE PREDICTION USING AN INTEGRATED MACHINE LEARNING APPROACH</dc:title>
  <cp:lastModifiedBy>Mritunjay Mehta [CSE - 2018]</cp:lastModifiedBy>
  <cp:revision>1</cp:revision>
  <dcterms:modified xsi:type="dcterms:W3CDTF">2021-06-10T04:05:26Z</dcterms:modified>
</cp:coreProperties>
</file>